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51"/>
  </p:notesMasterIdLst>
  <p:sldIdLst>
    <p:sldId id="256" r:id="rId3"/>
    <p:sldId id="1148" r:id="rId4"/>
    <p:sldId id="1143" r:id="rId5"/>
    <p:sldId id="1173" r:id="rId6"/>
    <p:sldId id="1172" r:id="rId7"/>
    <p:sldId id="114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9" r:id="rId32"/>
    <p:sldId id="290" r:id="rId33"/>
    <p:sldId id="291" r:id="rId34"/>
    <p:sldId id="29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93" r:id="rId45"/>
    <p:sldId id="294" r:id="rId46"/>
    <p:sldId id="295" r:id="rId47"/>
    <p:sldId id="296" r:id="rId48"/>
    <p:sldId id="297" r:id="rId49"/>
    <p:sldId id="298" r:id="rId50"/>
  </p:sldIdLst>
  <p:sldSz cx="9144000" cy="5143500" type="screen16x9"/>
  <p:notesSz cx="7023100" cy="93091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Corbel" panose="020B0503020204020204" pitchFamily="34" charset="0"/>
      <p:regular r:id="rId56"/>
      <p:bold r:id="rId57"/>
      <p:italic r:id="rId58"/>
      <p:boldItalic r:id="rId59"/>
    </p:embeddedFont>
    <p:embeddedFont>
      <p:font typeface="Courier" panose="02070309020205020404" pitchFamily="49" charset="0"/>
      <p:regular r:id="rId60"/>
      <p:bold r:id="rId61"/>
      <p:italic r:id="rId62"/>
      <p:boldItalic r:id="rId63"/>
    </p:embeddedFont>
    <p:embeddedFont>
      <p:font typeface="Gill Sans" panose="020B0502020104020203" pitchFamily="34" charset="-79"/>
      <p:regular r:id="rId64"/>
      <p:bold r:id="rId65"/>
    </p:embeddedFont>
    <p:embeddedFont>
      <p:font typeface="Helvetica Neue" panose="02000503000000020004" pitchFamily="2" charset="0"/>
      <p:regular r:id="rId66"/>
      <p:bold r:id="rId67"/>
      <p:italic r:id="rId68"/>
      <p:boldItalic r:id="rId69"/>
    </p:embeddedFont>
    <p:embeddedFont>
      <p:font typeface="Noto Sans Symbols" pitchFamily="2" charset="0"/>
      <p:regular r:id="rId70"/>
      <p:bold r:id="rId71"/>
    </p:embeddedFont>
    <p:embeddedFont>
      <p:font typeface="VAGRundschriftDLig" pitchFamily="2" charset="77"/>
      <p:regular r:id="rId72"/>
      <p:italic r:id="rId73"/>
    </p:embeddedFont>
    <p:embeddedFont>
      <p:font typeface="Wingdings 2" pitchFamily="2" charset="2"/>
      <p:regular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i+cU0BggaE89AN2cnRKnUfzK3y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BC3"/>
    <a:srgbClr val="00B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ADAB4E-2CB5-4171-A979-5822DAC9A899}">
  <a:tblStyle styleId="{E9ADAB4E-2CB5-4171-A979-5822DAC9A899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3"/>
    <p:restoredTop sz="94598"/>
  </p:normalViewPr>
  <p:slideViewPr>
    <p:cSldViewPr snapToGrid="0">
      <p:cViewPr varScale="1">
        <p:scale>
          <a:sx n="251" d="100"/>
          <a:sy n="251" d="100"/>
        </p:scale>
        <p:origin x="600" y="184"/>
      </p:cViewPr>
      <p:guideLst>
        <p:guide orient="horz" pos="1620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>
            <a:lvl1pPr marL="457200" marR="0" lvl="0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38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spcBef>
                <a:spcPts val="338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spcBef>
                <a:spcPts val="338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spcBef>
                <a:spcPts val="338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00" tIns="45900" rIns="91800" bIns="45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C compiler determine where to put all the variables in a machine’s memory?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How to create dynamically sized objects?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To simplify discussion, we assume</a:t>
            </a:r>
            <a:br>
              <a:rPr lang="en-US"/>
            </a:br>
            <a:r>
              <a:rPr lang="en-US"/>
              <a:t>one program runs at a time,</a:t>
            </a:r>
            <a:br>
              <a:rPr lang="en-US"/>
            </a:br>
            <a:r>
              <a:rPr lang="en-US"/>
              <a:t>with access to all of memory.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Later, we’ll discuss virtual memory, which lets multiple programs all run at same time, each thinking they own all of memory.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(The only real addition is the C runtime has to say, "Hey operating system, gimme a big block of memory" when it needs more memory.)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00" tIns="45900" rIns="91800" bIns="459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00" tIns="45900" rIns="91800" bIns="459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*for performance reasons, this is actually a subset of arguments that don’t fit in a separate location called registers (more later when we discuss RISC-V)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213" y="598488"/>
            <a:ext cx="6178550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1:notes"/>
          <p:cNvSpPr txBox="1">
            <a:spLocks noGrp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13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3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p15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6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man malloc</a:t>
            </a:r>
            <a:endParaRPr/>
          </a:p>
          <a:p>
            <a:pPr marL="0" lvl="0" indent="0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Linux Programmer’s Manual</a:t>
            </a:r>
            <a:endParaRPr/>
          </a:p>
          <a:p>
            <a:pPr marL="0" lvl="0" indent="0" algn="just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The free() function frees the memory space pointed to by </a:t>
            </a:r>
            <a:r>
              <a:rPr lang="en-US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which must have been returned by a previous call to malloc(), calloc(), or realloc(). Otherwise, or if </a:t>
            </a:r>
            <a:r>
              <a:rPr lang="en-US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free(ptr)</a:t>
            </a:r>
            <a:r>
              <a:rPr lang="en-US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has already been called before, undefined behavior occurs. If </a:t>
            </a:r>
            <a:r>
              <a:rPr lang="en-US" sz="1000" u="sng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is NULL, no operation is performed.”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17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p27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8" name="Google Shape;538;p28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00" tIns="45900" rIns="91800" bIns="459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213" y="598488"/>
            <a:ext cx="6178550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29:notes"/>
          <p:cNvSpPr txBox="1">
            <a:spLocks noGrp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30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p31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Google Shape;587;p32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p33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82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many memory management errors are in this code?</a:t>
            </a:r>
          </a:p>
          <a:p>
            <a:r>
              <a:rPr lang="en-US"/>
              <a:t>https://www.polleverywhere.com/multiple_choice_polls/3RcFpOuB6wLLLITQYEDuD?state=opened&amp;flow=Default&amp;onscreen=persist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4128776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Google Shape;615;p35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1" name="Google Shape;631;p36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9" name="Google Shape;639;p37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00" tIns="45900" rIns="91800" bIns="459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p18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p20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 literals in data (static)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21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p22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23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4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24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p25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p26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6" name="Google Shape;646;p38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3" name="Google Shape;653;p39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00" tIns="45900" rIns="91800" bIns="459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-US" sz="1000"/>
              <a:t>Next time: rename section Implementing a Heap Allocator</a:t>
            </a:r>
            <a:endParaRPr/>
          </a:p>
          <a:p>
            <a:pPr marL="0" marR="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-US" sz="1000"/>
              <a:t>Memory can be allocated / deallocated at any time!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p40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0" name="Google Shape;690;p41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00" tIns="45900" rIns="91800" bIns="459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6" name="Google Shape;696;p42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00" tIns="45900" rIns="91800" bIns="459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2" name="Google Shape;702;p43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00" tIns="45900" rIns="91800" bIns="459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TIME: add multiple char bytes to show that &lt;4B words can be offset. Keep short as one to show that 4B int must start at multiple of 4. Adjust two endianness two slides from now as well</a:t>
            </a:r>
          </a:p>
        </p:txBody>
      </p:sp>
    </p:spTree>
    <p:extLst>
      <p:ext uri="{BB962C8B-B14F-4D97-AF65-F5344CB8AC3E}">
        <p14:creationId xmlns:p14="http://schemas.microsoft.com/office/powerpoint/2010/main" val="151677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userDrawn="1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2603-6980-AE51-0B22-F20CC915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181" y="3421167"/>
            <a:ext cx="5867400" cy="571500"/>
          </a:xfrm>
        </p:spPr>
        <p:txBody>
          <a:bodyPr/>
          <a:lstStyle>
            <a:lvl1pPr algn="ctr">
              <a:defRPr b="1" i="0">
                <a:solidFill>
                  <a:srgbClr val="FFC117">
                    <a:alpha val="9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A119C08-BC3C-CF22-BB30-AAB049DCD2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7081" y="303799"/>
            <a:ext cx="5181600" cy="12246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56694" tIns="22678" rIns="56694" bIns="22678" anchor="ctr">
            <a:prstTxWarp prst="textNoShape">
              <a:avLst/>
            </a:prstTxWarp>
            <a:spAutoFit/>
            <a:sp3d extrusionH="25400">
              <a:bevelT w="0" h="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9600" b="1" i="0" dirty="0">
                <a:ln w="0"/>
                <a:solidFill>
                  <a:srgbClr val="4991B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CS61C</a:t>
            </a:r>
            <a:endParaRPr lang="en-US" sz="4800" b="1" i="0" dirty="0">
              <a:solidFill>
                <a:srgbClr val="4991B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4EDD9C-B466-D149-5687-1C5864A27D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7081" y="1394795"/>
            <a:ext cx="5181600" cy="11555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6694" tIns="22678" rIns="56694" bIns="226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25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5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br>
              <a:rPr lang="en-US" sz="25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1800" dirty="0">
                <a:solidFill>
                  <a:srgbClr val="E4DD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(a.k.a. Machine Structures)</a:t>
            </a:r>
            <a:endParaRPr lang="en-US" sz="2875" b="1" dirty="0">
              <a:solidFill>
                <a:srgbClr val="E4DDD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C184-6285-A83A-FB5E-68014573A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83134-B0F6-9371-949E-A4B8959DFD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sp>
        <p:nvSpPr>
          <p:cNvPr id="7" name="Google Shape;24;p49">
            <a:extLst>
              <a:ext uri="{FF2B5EF4-FFF2-40B4-BE49-F238E27FC236}">
                <a16:creationId xmlns:a16="http://schemas.microsoft.com/office/drawing/2014/main" id="{59CA93A8-932D-CAEB-3145-05E8E96E30D5}"/>
              </a:ext>
            </a:extLst>
          </p:cNvPr>
          <p:cNvSpPr/>
          <p:nvPr userDrawn="1"/>
        </p:nvSpPr>
        <p:spPr>
          <a:xfrm>
            <a:off x="3580598" y="4772179"/>
            <a:ext cx="19828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cs61c.org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endParaRPr sz="159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8" name="Google Shape;13;p48">
            <a:extLst>
              <a:ext uri="{FF2B5EF4-FFF2-40B4-BE49-F238E27FC236}">
                <a16:creationId xmlns:a16="http://schemas.microsoft.com/office/drawing/2014/main" id="{25914D66-A014-B18A-C98A-25ADCAD02F5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1882" y="4772179"/>
            <a:ext cx="948506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0E2D74F7-0056-73FE-16FC-565347EC20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0" y="4677277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0" i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Garcia, Kao</a:t>
            </a:r>
          </a:p>
        </p:txBody>
      </p:sp>
      <p:sp>
        <p:nvSpPr>
          <p:cNvPr id="10" name="Google Shape;17;p88">
            <a:extLst>
              <a:ext uri="{FF2B5EF4-FFF2-40B4-BE49-F238E27FC236}">
                <a16:creationId xmlns:a16="http://schemas.microsoft.com/office/drawing/2014/main" id="{AAF068A4-6A8D-0C90-5F79-9F62ECDB0E3D}"/>
              </a:ext>
            </a:extLst>
          </p:cNvPr>
          <p:cNvSpPr txBox="1"/>
          <p:nvPr userDrawn="1"/>
        </p:nvSpPr>
        <p:spPr>
          <a:xfrm>
            <a:off x="1144406" y="1870959"/>
            <a:ext cx="1666875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  <a:t>UC Berkeley</a:t>
            </a:r>
            <a:b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</a:br>
            <a: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  <a:t>Teaching Professor </a:t>
            </a:r>
            <a:b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</a:br>
            <a: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  <a:t>Dan Garcia</a:t>
            </a:r>
            <a:endParaRPr sz="1400" b="0" i="0" u="none" strike="noStrike" cap="none">
              <a:solidFill>
                <a:srgbClr val="000000"/>
              </a:solidFill>
              <a:latin typeface="VAGRundschriftDLig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8;p88">
            <a:extLst>
              <a:ext uri="{FF2B5EF4-FFF2-40B4-BE49-F238E27FC236}">
                <a16:creationId xmlns:a16="http://schemas.microsoft.com/office/drawing/2014/main" id="{D1C9DE36-0A9B-BAB1-3E9D-45292B949DF2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4185" t="1842" r="32155" b="47377"/>
          <a:stretch/>
        </p:blipFill>
        <p:spPr>
          <a:xfrm>
            <a:off x="1466056" y="310798"/>
            <a:ext cx="1023576" cy="126788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lumn">
  <p:cSld name="Two Colum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>
            <a:spLocks noGrp="1"/>
          </p:cNvSpPr>
          <p:nvPr>
            <p:ph type="body" idx="1"/>
          </p:nvPr>
        </p:nvSpPr>
        <p:spPr>
          <a:xfrm>
            <a:off x="2286000" y="696095"/>
            <a:ext cx="2952750" cy="40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457200" lvl="0" indent="-379412" algn="l">
              <a:spcBef>
                <a:spcPts val="625"/>
              </a:spcBef>
              <a:spcAft>
                <a:spcPts val="0"/>
              </a:spcAft>
              <a:buSzPts val="2375"/>
              <a:buChar char="▪"/>
              <a:defRPr sz="2500"/>
            </a:lvl1pPr>
            <a:lvl2pPr marL="914400" lvl="1" indent="-350043" algn="l">
              <a:spcBef>
                <a:spcPts val="425"/>
              </a:spcBef>
              <a:spcAft>
                <a:spcPts val="0"/>
              </a:spcAft>
              <a:buClr>
                <a:srgbClr val="C5DBC3"/>
              </a:buClr>
              <a:buSzPts val="1913"/>
              <a:buChar char="🢭"/>
              <a:defRPr sz="2125"/>
            </a:lvl2pPr>
            <a:lvl3pPr marL="1371600" lvl="2" indent="-343725" algn="l">
              <a:spcBef>
                <a:spcPts val="363"/>
              </a:spcBef>
              <a:spcAft>
                <a:spcPts val="0"/>
              </a:spcAft>
              <a:buClr>
                <a:srgbClr val="00BEE2"/>
              </a:buClr>
              <a:buSzPts val="1813"/>
              <a:buChar char="■"/>
              <a:defRPr sz="1812"/>
            </a:lvl3pPr>
            <a:lvl4pPr marL="1828800" lvl="3" indent="-331787" algn="l">
              <a:spcBef>
                <a:spcPts val="325"/>
              </a:spcBef>
              <a:spcAft>
                <a:spcPts val="0"/>
              </a:spcAft>
              <a:buSzPts val="1625"/>
              <a:buChar char="•"/>
              <a:defRPr sz="1625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2"/>
          </p:nvPr>
        </p:nvSpPr>
        <p:spPr>
          <a:xfrm>
            <a:off x="5715000" y="696095"/>
            <a:ext cx="3000376" cy="40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457200" lvl="0" indent="-379412" algn="l">
              <a:spcBef>
                <a:spcPts val="625"/>
              </a:spcBef>
              <a:spcAft>
                <a:spcPts val="0"/>
              </a:spcAft>
              <a:buSzPts val="2375"/>
              <a:buChar char="▪"/>
              <a:defRPr sz="2500"/>
            </a:lvl1pPr>
            <a:lvl2pPr marL="914400" lvl="1" indent="-350043" algn="l">
              <a:spcBef>
                <a:spcPts val="425"/>
              </a:spcBef>
              <a:spcAft>
                <a:spcPts val="0"/>
              </a:spcAft>
              <a:buClr>
                <a:srgbClr val="C5DBC3"/>
              </a:buClr>
              <a:buSzPts val="1913"/>
              <a:buChar char="🢭"/>
              <a:defRPr sz="2125"/>
            </a:lvl2pPr>
            <a:lvl3pPr marL="1371600" lvl="2" indent="-343725" algn="l">
              <a:spcBef>
                <a:spcPts val="363"/>
              </a:spcBef>
              <a:spcAft>
                <a:spcPts val="0"/>
              </a:spcAft>
              <a:buClr>
                <a:srgbClr val="00BEE2"/>
              </a:buClr>
              <a:buSzPts val="1813"/>
              <a:buChar char="■"/>
              <a:defRPr sz="1812"/>
            </a:lvl3pPr>
            <a:lvl4pPr marL="1828800" lvl="3" indent="-331787" algn="l">
              <a:spcBef>
                <a:spcPts val="325"/>
              </a:spcBef>
              <a:spcAft>
                <a:spcPts val="0"/>
              </a:spcAft>
              <a:buSzPts val="1625"/>
              <a:buChar char="•"/>
              <a:defRPr sz="1625"/>
            </a:lvl4pPr>
            <a:lvl5pPr marL="2286000" lvl="4" indent="-331787" algn="l">
              <a:spcBef>
                <a:spcPts val="325"/>
              </a:spcBef>
              <a:spcAft>
                <a:spcPts val="0"/>
              </a:spcAft>
              <a:buSzPts val="1625"/>
              <a:buChar char="●"/>
              <a:defRPr sz="1625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cxnSp>
        <p:nvCxnSpPr>
          <p:cNvPr id="81" name="Google Shape;81;p55"/>
          <p:cNvCxnSpPr/>
          <p:nvPr/>
        </p:nvCxnSpPr>
        <p:spPr>
          <a:xfrm>
            <a:off x="836882" y="666750"/>
            <a:ext cx="7849919" cy="29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55"/>
          <p:cNvSpPr/>
          <p:nvPr/>
        </p:nvSpPr>
        <p:spPr>
          <a:xfrm>
            <a:off x="2286000" y="4934196"/>
            <a:ext cx="6858000" cy="21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675" tIns="22675" rIns="56675" bIns="22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1" i="0">
                <a:solidFill>
                  <a:srgbClr val="FFC117"/>
                </a:solidFill>
                <a:latin typeface="Calibri"/>
                <a:ea typeface="Calibri"/>
                <a:cs typeface="Calibri"/>
                <a:sym typeface="Calibri"/>
              </a:rPr>
              <a:t>Introduction to C</a:t>
            </a:r>
            <a:r>
              <a:rPr lang="en-US" sz="1125" b="1" i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25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fld id="{00000000-1234-1234-1234-123412341234}" type="slidenum">
              <a:rPr lang="en-US" sz="1125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125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83" name="Google Shape;83;p55"/>
          <p:cNvSpPr/>
          <p:nvPr/>
        </p:nvSpPr>
        <p:spPr>
          <a:xfrm>
            <a:off x="8153400" y="4686300"/>
            <a:ext cx="990601" cy="18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675" tIns="22675" rIns="56675" bIns="226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75"/>
              <a:buFont typeface="Calibri"/>
              <a:buNone/>
            </a:pPr>
            <a:r>
              <a:rPr lang="en-US" sz="875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Garcia, Yan</a:t>
            </a:r>
            <a:endParaRPr/>
          </a:p>
        </p:txBody>
      </p:sp>
      <p:pic>
        <p:nvPicPr>
          <p:cNvPr id="84" name="Google Shape;8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212" y="4860074"/>
            <a:ext cx="809788" cy="2834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5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4DDD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3606" y="4781550"/>
            <a:ext cx="948506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6"/>
          <p:cNvSpPr/>
          <p:nvPr/>
        </p:nvSpPr>
        <p:spPr>
          <a:xfrm>
            <a:off x="0" y="681038"/>
            <a:ext cx="4135516" cy="4024313"/>
          </a:xfrm>
          <a:prstGeom prst="rect">
            <a:avLst/>
          </a:prstGeom>
          <a:gradFill>
            <a:gsLst>
              <a:gs pos="0">
                <a:srgbClr val="000000">
                  <a:alpha val="14509"/>
                </a:srgbClr>
              </a:gs>
              <a:gs pos="100000">
                <a:srgbClr val="3A7EA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6"/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078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97"/>
              <a:buFont typeface="Arial"/>
              <a:buNone/>
            </a:pPr>
            <a:endParaRPr sz="1429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6"/>
          <p:cNvSpPr txBox="1">
            <a:spLocks noGrp="1"/>
          </p:cNvSpPr>
          <p:nvPr>
            <p:ph type="body" idx="1"/>
          </p:nvPr>
        </p:nvSpPr>
        <p:spPr>
          <a:xfrm>
            <a:off x="247828" y="681038"/>
            <a:ext cx="3887688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>
            <a:lvl1pPr marL="457200" lvl="0" indent="-228600" algn="l">
              <a:spcBef>
                <a:spcPts val="625"/>
              </a:spcBef>
              <a:spcAft>
                <a:spcPts val="0"/>
              </a:spcAft>
              <a:buSzPts val="2554"/>
              <a:buNone/>
              <a:defRPr sz="4400" b="0" i="0">
                <a:solidFill>
                  <a:srgbClr val="FFC1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0807" algn="l">
              <a:spcBef>
                <a:spcPts val="463"/>
              </a:spcBef>
              <a:spcAft>
                <a:spcPts val="0"/>
              </a:spcAft>
              <a:buClr>
                <a:srgbClr val="C5DBC3"/>
              </a:buClr>
              <a:buSzPts val="2082"/>
              <a:buChar char="?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3537" algn="l">
              <a:spcBef>
                <a:spcPts val="425"/>
              </a:spcBef>
              <a:spcAft>
                <a:spcPts val="0"/>
              </a:spcAft>
              <a:buClr>
                <a:srgbClr val="00BEE2"/>
              </a:buClr>
              <a:buSzPts val="2125"/>
              <a:buChar char="■"/>
              <a:defRPr b="0" i="0">
                <a:solidFill>
                  <a:srgbClr val="00B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7662" algn="l">
              <a:spcBef>
                <a:spcPts val="375"/>
              </a:spcBef>
              <a:spcAft>
                <a:spcPts val="0"/>
              </a:spcAft>
              <a:buClr>
                <a:srgbClr val="FFC117"/>
              </a:buClr>
              <a:buSzPts val="1875"/>
              <a:buFont typeface="Arial"/>
              <a:buChar char="•"/>
              <a:defRPr b="0" i="0">
                <a:solidFill>
                  <a:srgbClr val="FFC11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3725" algn="l">
              <a:spcBef>
                <a:spcPts val="363"/>
              </a:spcBef>
              <a:spcAft>
                <a:spcPts val="0"/>
              </a:spcAft>
              <a:buClr>
                <a:srgbClr val="E4DDD2"/>
              </a:buClr>
              <a:buSzPts val="1813"/>
              <a:buChar char="●"/>
              <a:defRPr b="0" i="0">
                <a:solidFill>
                  <a:srgbClr val="E4DD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2" name="Google Shape;92;p56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DDD2"/>
              </a:buClr>
              <a:buSzPts val="14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C1EEFF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C1EEFF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C1EEFF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C1EEFF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C1EEFF"/>
              </a:buClr>
              <a:buSzPts val="1400"/>
              <a:buFont typeface="Corbe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C1EEFF"/>
              </a:buClr>
              <a:buSzPts val="1400"/>
              <a:buFont typeface="Corbe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C1EEFF"/>
              </a:buClr>
              <a:buSzPts val="1400"/>
              <a:buFont typeface="Corbe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C1EEFF"/>
              </a:buClr>
              <a:buSzPts val="1400"/>
              <a:buFont typeface="Corbel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6"/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078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97"/>
              <a:buFont typeface="Arial"/>
              <a:buNone/>
            </a:pPr>
            <a:endParaRPr sz="1429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6"/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078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97"/>
              <a:buFont typeface="Arial"/>
              <a:buNone/>
            </a:pPr>
            <a:endParaRPr sz="1429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6"/>
          <p:cNvSpPr txBox="1">
            <a:spLocks noGrp="1"/>
          </p:cNvSpPr>
          <p:nvPr>
            <p:ph type="body" idx="2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>
            <a:lvl1pPr marL="457200" lvl="0" indent="-390779" algn="l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Char char="•"/>
              <a:defRPr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0807" algn="l">
              <a:spcBef>
                <a:spcPts val="463"/>
              </a:spcBef>
              <a:spcAft>
                <a:spcPts val="0"/>
              </a:spcAft>
              <a:buClr>
                <a:srgbClr val="C5DBC3"/>
              </a:buClr>
              <a:buSzPts val="2082"/>
              <a:buChar char="?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3537" algn="l">
              <a:spcBef>
                <a:spcPts val="425"/>
              </a:spcBef>
              <a:spcAft>
                <a:spcPts val="0"/>
              </a:spcAft>
              <a:buClr>
                <a:srgbClr val="00BEE2"/>
              </a:buClr>
              <a:buSzPts val="2125"/>
              <a:buChar char="■"/>
              <a:defRPr b="0" i="0">
                <a:solidFill>
                  <a:srgbClr val="00B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7662" algn="l">
              <a:spcBef>
                <a:spcPts val="375"/>
              </a:spcBef>
              <a:spcAft>
                <a:spcPts val="0"/>
              </a:spcAft>
              <a:buClr>
                <a:srgbClr val="FFC117"/>
              </a:buClr>
              <a:buSzPts val="1875"/>
              <a:buFont typeface="Arial"/>
              <a:buChar char="•"/>
              <a:defRPr b="0" i="0">
                <a:solidFill>
                  <a:srgbClr val="FFC11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3725" algn="l">
              <a:spcBef>
                <a:spcPts val="363"/>
              </a:spcBef>
              <a:spcAft>
                <a:spcPts val="0"/>
              </a:spcAft>
              <a:buClr>
                <a:srgbClr val="E4DDD2"/>
              </a:buClr>
              <a:buSzPts val="1813"/>
              <a:buChar char="●"/>
              <a:defRPr b="0" i="0">
                <a:solidFill>
                  <a:srgbClr val="E4DD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C0583-ADA8-D010-65AE-EB8C337B2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304F6-8C91-37F6-8DD5-F7DACEECE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340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B8B6-30DA-60AE-DF67-DAF7A9A85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62B4F-4FB6-7008-1096-21FA15832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91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A2E80B-8303-4CE7-E512-6993DC122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181" y="3421167"/>
            <a:ext cx="5867400" cy="571500"/>
          </a:xfrm>
        </p:spPr>
        <p:txBody>
          <a:bodyPr/>
          <a:lstStyle>
            <a:lvl1pPr algn="ctr">
              <a:defRPr b="1" i="0">
                <a:solidFill>
                  <a:srgbClr val="FFC117">
                    <a:alpha val="9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B260326-E134-7486-29FE-31098B615B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7081" y="303799"/>
            <a:ext cx="5181600" cy="12246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56694" tIns="22678" rIns="56694" bIns="22678" anchor="ctr">
            <a:prstTxWarp prst="textNoShape">
              <a:avLst/>
            </a:prstTxWarp>
            <a:spAutoFit/>
            <a:sp3d extrusionH="25400">
              <a:bevelT w="0" h="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9600" b="1" i="0" dirty="0">
                <a:ln w="0"/>
                <a:solidFill>
                  <a:srgbClr val="4991B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CS61C</a:t>
            </a:r>
            <a:endParaRPr lang="en-US" sz="4800" b="1" i="0" dirty="0">
              <a:solidFill>
                <a:srgbClr val="4991B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407E9D2-F954-8553-822E-B108DE70C9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87081" y="1394795"/>
            <a:ext cx="5181600" cy="11555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6694" tIns="22678" rIns="56694" bIns="226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25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5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br>
              <a:rPr lang="en-US" sz="25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1800" dirty="0">
                <a:solidFill>
                  <a:srgbClr val="E4DD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(a.k.a. Machine Structures)</a:t>
            </a:r>
            <a:endParaRPr lang="en-US" sz="2875" b="1" dirty="0">
              <a:solidFill>
                <a:srgbClr val="E4DDD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549F99-18B5-4846-ED45-BD09F71B9E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8285E6-1F45-FC8C-0AA4-27653508E9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sp>
        <p:nvSpPr>
          <p:cNvPr id="19" name="Google Shape;24;p49">
            <a:extLst>
              <a:ext uri="{FF2B5EF4-FFF2-40B4-BE49-F238E27FC236}">
                <a16:creationId xmlns:a16="http://schemas.microsoft.com/office/drawing/2014/main" id="{E4585217-D866-8EC3-A28A-72CBB418BD3F}"/>
              </a:ext>
            </a:extLst>
          </p:cNvPr>
          <p:cNvSpPr/>
          <p:nvPr userDrawn="1"/>
        </p:nvSpPr>
        <p:spPr>
          <a:xfrm>
            <a:off x="3580598" y="4772179"/>
            <a:ext cx="19828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cs61c.org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endParaRPr sz="159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20" name="Google Shape;13;p48">
            <a:extLst>
              <a:ext uri="{FF2B5EF4-FFF2-40B4-BE49-F238E27FC236}">
                <a16:creationId xmlns:a16="http://schemas.microsoft.com/office/drawing/2014/main" id="{89CEC048-76E2-CC81-100E-7AFFA2FD807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1882" y="4772179"/>
            <a:ext cx="948506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FA6894BD-49B7-E231-77AB-09BBB5C03E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0" y="4677277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0" i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Garcia, Kao</a:t>
            </a:r>
          </a:p>
        </p:txBody>
      </p:sp>
      <p:sp>
        <p:nvSpPr>
          <p:cNvPr id="22" name="Google Shape;17;p88">
            <a:extLst>
              <a:ext uri="{FF2B5EF4-FFF2-40B4-BE49-F238E27FC236}">
                <a16:creationId xmlns:a16="http://schemas.microsoft.com/office/drawing/2014/main" id="{4C79F70C-54AD-25DE-E859-6356A5F7341E}"/>
              </a:ext>
            </a:extLst>
          </p:cNvPr>
          <p:cNvSpPr txBox="1"/>
          <p:nvPr userDrawn="1"/>
        </p:nvSpPr>
        <p:spPr>
          <a:xfrm>
            <a:off x="1144406" y="1870959"/>
            <a:ext cx="1666875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  <a:t>UC Berkeley</a:t>
            </a:r>
            <a:b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</a:br>
            <a: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  <a:t>Teaching Professor </a:t>
            </a:r>
            <a:b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</a:br>
            <a:r>
              <a:rPr lang="en-US" sz="1250" b="0" i="0" u="none" strike="noStrike" cap="none">
                <a:solidFill>
                  <a:srgbClr val="7F7F7F"/>
                </a:solidFill>
                <a:latin typeface="VAGRundschriftDLig" pitchFamily="2" charset="77"/>
                <a:ea typeface="Arial"/>
                <a:cs typeface="Arial"/>
                <a:sym typeface="Arial"/>
              </a:rPr>
              <a:t>Dan Garcia</a:t>
            </a:r>
            <a:endParaRPr sz="1400" b="0" i="0" u="none" strike="noStrike" cap="none">
              <a:solidFill>
                <a:srgbClr val="000000"/>
              </a:solidFill>
              <a:latin typeface="VAGRundschriftDLig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18;p88">
            <a:extLst>
              <a:ext uri="{FF2B5EF4-FFF2-40B4-BE49-F238E27FC236}">
                <a16:creationId xmlns:a16="http://schemas.microsoft.com/office/drawing/2014/main" id="{1FA9EF9D-89D4-48EB-7982-BE72C4DBBD4D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4185" t="1842" r="32155" b="47377"/>
          <a:stretch/>
        </p:blipFill>
        <p:spPr>
          <a:xfrm>
            <a:off x="1466056" y="310798"/>
            <a:ext cx="1023576" cy="126788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1118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EAF9E6-5A4D-BB83-C34B-C86C1442BF68}"/>
              </a:ext>
            </a:extLst>
          </p:cNvPr>
          <p:cNvSpPr/>
          <p:nvPr/>
        </p:nvSpPr>
        <p:spPr>
          <a:xfrm>
            <a:off x="0" y="681038"/>
            <a:ext cx="4135516" cy="4024313"/>
          </a:xfrm>
          <a:prstGeom prst="rect">
            <a:avLst/>
          </a:prstGeom>
          <a:gradFill>
            <a:gsLst>
              <a:gs pos="0">
                <a:schemeClr val="bg1">
                  <a:alpha val="15000"/>
                </a:schemeClr>
              </a:gs>
              <a:gs pos="100000">
                <a:srgbClr val="3A7EA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9" name="Google Shape;19;p49">
            <a:extLst>
              <a:ext uri="{FF2B5EF4-FFF2-40B4-BE49-F238E27FC236}">
                <a16:creationId xmlns:a16="http://schemas.microsoft.com/office/drawing/2014/main" id="{01C53EE1-2ECD-848C-DB59-CFF4555FFB88}"/>
              </a:ext>
            </a:extLst>
          </p:cNvPr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" name="Google Shape;31;p50">
            <a:extLst>
              <a:ext uri="{FF2B5EF4-FFF2-40B4-BE49-F238E27FC236}">
                <a16:creationId xmlns:a16="http://schemas.microsoft.com/office/drawing/2014/main" id="{1E94494F-1BD8-FFFC-A3DC-64F8F04DF20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47828" y="681038"/>
            <a:ext cx="376345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>
            <a:lvl1pPr marL="66446" lvl="0" indent="0" algn="l">
              <a:spcBef>
                <a:spcPts val="625"/>
              </a:spcBef>
              <a:spcAft>
                <a:spcPts val="0"/>
              </a:spcAft>
              <a:buSzPts val="2554"/>
              <a:buNone/>
              <a:defRPr sz="4400" b="1" i="0">
                <a:solidFill>
                  <a:srgbClr val="FFC116">
                    <a:alpha val="99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378" lvl="1" indent="-360778" algn="l">
              <a:spcBef>
                <a:spcPts val="463"/>
              </a:spcBef>
              <a:spcAft>
                <a:spcPts val="0"/>
              </a:spcAft>
              <a:buClr>
                <a:srgbClr val="C5DBC3"/>
              </a:buClr>
              <a:buSzPts val="2082"/>
              <a:buChar char="🢭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566" lvl="2" indent="-363528" algn="l">
              <a:spcBef>
                <a:spcPts val="425"/>
              </a:spcBef>
              <a:spcAft>
                <a:spcPts val="0"/>
              </a:spcAft>
              <a:buClr>
                <a:srgbClr val="00BEE2"/>
              </a:buClr>
              <a:buSzPts val="2125"/>
              <a:buChar char="■"/>
              <a:defRPr b="0" i="0">
                <a:solidFill>
                  <a:srgbClr val="00B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lvl="3" indent="-347654" algn="l">
              <a:spcBef>
                <a:spcPts val="375"/>
              </a:spcBef>
              <a:spcAft>
                <a:spcPts val="0"/>
              </a:spcAft>
              <a:buClr>
                <a:srgbClr val="FFC117"/>
              </a:buClr>
              <a:buSzPts val="1875"/>
              <a:buFont typeface="Arial"/>
              <a:buChar char="•"/>
              <a:defRPr b="0" i="0">
                <a:solidFill>
                  <a:srgbClr val="FFC11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lvl="4" indent="-343717" algn="l">
              <a:spcBef>
                <a:spcPts val="363"/>
              </a:spcBef>
              <a:spcAft>
                <a:spcPts val="0"/>
              </a:spcAft>
              <a:buClr>
                <a:srgbClr val="E4DDD2"/>
              </a:buClr>
              <a:buSzPts val="1813"/>
              <a:buChar char="●"/>
              <a:defRPr b="0" i="0">
                <a:solidFill>
                  <a:srgbClr val="E4DD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2" lvl="5" indent="-342892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320" lvl="6" indent="-342892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2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697" lvl="8" indent="-342892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Google Shape;19;p49">
            <a:extLst>
              <a:ext uri="{FF2B5EF4-FFF2-40B4-BE49-F238E27FC236}">
                <a16:creationId xmlns:a16="http://schemas.microsoft.com/office/drawing/2014/main" id="{6BAFBF7C-0501-C34A-C6EC-4AB09536C7D5}"/>
              </a:ext>
            </a:extLst>
          </p:cNvPr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7" name="Google Shape;19;p49">
            <a:extLst>
              <a:ext uri="{FF2B5EF4-FFF2-40B4-BE49-F238E27FC236}">
                <a16:creationId xmlns:a16="http://schemas.microsoft.com/office/drawing/2014/main" id="{C22284D9-D8A2-F249-9417-5DE5E8B61AD0}"/>
              </a:ext>
            </a:extLst>
          </p:cNvPr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1" name="Google Shape;31;p50">
            <a:extLst>
              <a:ext uri="{FF2B5EF4-FFF2-40B4-BE49-F238E27FC236}">
                <a16:creationId xmlns:a16="http://schemas.microsoft.com/office/drawing/2014/main" id="{0FA0AE13-419A-0613-81F8-F57167B525D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>
            <a:lvl1pPr marL="457200" lvl="0" indent="-390753" algn="l">
              <a:spcBef>
                <a:spcPts val="625"/>
              </a:spcBef>
              <a:spcAft>
                <a:spcPts val="0"/>
              </a:spcAft>
              <a:buClrTx/>
              <a:buSzPts val="2554"/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lvl="1" indent="-360787" algn="l">
              <a:spcBef>
                <a:spcPts val="463"/>
              </a:spcBef>
              <a:spcAft>
                <a:spcPts val="0"/>
              </a:spcAft>
              <a:buClr>
                <a:srgbClr val="C5DBC3"/>
              </a:buClr>
              <a:buSzPts val="2082"/>
              <a:buChar char="🢭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3537" algn="l">
              <a:spcBef>
                <a:spcPts val="425"/>
              </a:spcBef>
              <a:spcAft>
                <a:spcPts val="0"/>
              </a:spcAft>
              <a:buClr>
                <a:srgbClr val="00BEE2"/>
              </a:buClr>
              <a:buSzPts val="2125"/>
              <a:buChar char="■"/>
              <a:defRPr b="0" i="0">
                <a:solidFill>
                  <a:srgbClr val="00B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7662" algn="l">
              <a:spcBef>
                <a:spcPts val="375"/>
              </a:spcBef>
              <a:spcAft>
                <a:spcPts val="0"/>
              </a:spcAft>
              <a:buClr>
                <a:srgbClr val="FFC117"/>
              </a:buClr>
              <a:buSzPts val="1875"/>
              <a:buFont typeface="Arial"/>
              <a:buChar char="•"/>
              <a:defRPr b="0" i="0">
                <a:solidFill>
                  <a:srgbClr val="FFC11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3725" algn="l">
              <a:spcBef>
                <a:spcPts val="363"/>
              </a:spcBef>
              <a:spcAft>
                <a:spcPts val="0"/>
              </a:spcAft>
              <a:buClr>
                <a:srgbClr val="E4DDD2"/>
              </a:buClr>
              <a:buSzPts val="1813"/>
              <a:buChar char="●"/>
              <a:defRPr b="0" i="0">
                <a:solidFill>
                  <a:srgbClr val="E4DD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8D0ADFB5-93CC-9BBD-F1EE-24201530C5B9}"/>
              </a:ext>
            </a:extLst>
          </p:cNvPr>
          <p:cNvSpPr txBox="1">
            <a:spLocks/>
          </p:cNvSpPr>
          <p:nvPr userDrawn="1"/>
        </p:nvSpPr>
        <p:spPr>
          <a:xfrm>
            <a:off x="838200" y="40559"/>
            <a:ext cx="7877176" cy="5715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0" kern="1200" spc="-89">
                <a:solidFill>
                  <a:srgbClr val="E4DDD2">
                    <a:alpha val="99000"/>
                  </a:srgbClr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25">
                <a:solidFill>
                  <a:srgbClr val="C1EEFF"/>
                </a:solidFill>
                <a:latin typeface="18 VAG Rounded Bold   07390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25">
                <a:solidFill>
                  <a:srgbClr val="C1EEFF"/>
                </a:solidFill>
                <a:latin typeface="18 VAG Rounded Bold   07390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25">
                <a:solidFill>
                  <a:srgbClr val="C1EEFF"/>
                </a:solidFill>
                <a:latin typeface="18 VAG Rounded Bold   07390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25">
                <a:solidFill>
                  <a:srgbClr val="C1EEFF"/>
                </a:solidFill>
                <a:latin typeface="18 VAG Rounded Bold   07390" charset="0"/>
                <a:ea typeface="ＭＳ Ｐゴシック" charset="-128"/>
                <a:cs typeface="ＭＳ Ｐゴシック" charset="-128"/>
              </a:defRPr>
            </a:lvl5pPr>
            <a:lvl6pPr marL="408194" algn="l" rtl="0" eaLnBrk="1" fontAlgn="base" hangingPunct="1">
              <a:spcBef>
                <a:spcPct val="0"/>
              </a:spcBef>
              <a:spcAft>
                <a:spcPct val="0"/>
              </a:spcAft>
              <a:defRPr sz="3625" b="1">
                <a:solidFill>
                  <a:srgbClr val="C1EEFF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6pPr>
            <a:lvl7pPr marL="816388" algn="l" rtl="0" eaLnBrk="1" fontAlgn="base" hangingPunct="1">
              <a:spcBef>
                <a:spcPct val="0"/>
              </a:spcBef>
              <a:spcAft>
                <a:spcPct val="0"/>
              </a:spcAft>
              <a:defRPr sz="3625" b="1">
                <a:solidFill>
                  <a:srgbClr val="C1EEFF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7pPr>
            <a:lvl8pPr marL="1224582" algn="l" rtl="0" eaLnBrk="1" fontAlgn="base" hangingPunct="1">
              <a:spcBef>
                <a:spcPct val="0"/>
              </a:spcBef>
              <a:spcAft>
                <a:spcPct val="0"/>
              </a:spcAft>
              <a:defRPr sz="3625" b="1">
                <a:solidFill>
                  <a:srgbClr val="C1EEFF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8pPr>
            <a:lvl9pPr marL="1632776" algn="l" rtl="0" eaLnBrk="1" fontAlgn="base" hangingPunct="1">
              <a:spcBef>
                <a:spcPct val="0"/>
              </a:spcBef>
              <a:spcAft>
                <a:spcPct val="0"/>
              </a:spcAft>
              <a:defRPr sz="3625" b="1">
                <a:solidFill>
                  <a:srgbClr val="C1EEFF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99846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0481" indent="-255121">
              <a:buFont typeface="Wingdings" pitchFamily="2" charset="2"/>
              <a:buChar char="§"/>
              <a:defRPr/>
            </a:lvl2pPr>
            <a:lvl3pPr>
              <a:defRPr>
                <a:solidFill>
                  <a:srgbClr val="00BEE2"/>
                </a:solidFill>
              </a:defRPr>
            </a:lvl3pPr>
            <a:lvl4pPr marL="1263650" indent="-288925">
              <a:buClr>
                <a:srgbClr val="FFC117"/>
              </a:buClr>
              <a:buFont typeface="Arial" panose="020B0604020202020204" pitchFamily="34" charset="0"/>
              <a:buChar char="•"/>
              <a:tabLst/>
              <a:defRPr>
                <a:solidFill>
                  <a:srgbClr val="FFC117"/>
                </a:solidFill>
              </a:defRPr>
            </a:lvl4pPr>
            <a:lvl5pPr>
              <a:buClr>
                <a:srgbClr val="E4DDD2"/>
              </a:buClr>
              <a:defRPr>
                <a:solidFill>
                  <a:srgbClr val="E4DDD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8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Al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1037"/>
            <a:ext cx="7877176" cy="4024313"/>
          </a:xfrm>
        </p:spPr>
        <p:txBody>
          <a:bodyPr/>
          <a:lstStyle>
            <a:lvl1pPr>
              <a:defRPr sz="2400"/>
            </a:lvl1pPr>
            <a:lvl2pPr marL="660481" indent="-255121">
              <a:buFont typeface="Wingdings" pitchFamily="2" charset="2"/>
              <a:buChar char="§"/>
              <a:defRPr sz="2000"/>
            </a:lvl2pPr>
            <a:lvl3pPr>
              <a:defRPr sz="1800"/>
            </a:lvl3pPr>
            <a:lvl4pPr marL="1146175" indent="-225425">
              <a:tabLst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26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681037"/>
            <a:ext cx="8525805" cy="4024313"/>
          </a:xfrm>
        </p:spPr>
        <p:txBody>
          <a:bodyPr/>
          <a:lstStyle>
            <a:lvl1pPr>
              <a:defRPr sz="2400"/>
            </a:lvl1pPr>
            <a:lvl2pPr marL="660481" indent="-255121">
              <a:buFont typeface="Wingdings" pitchFamily="2" charset="2"/>
              <a:buChar char="§"/>
              <a:defRPr sz="2000"/>
            </a:lvl2pPr>
            <a:lvl3pPr>
              <a:defRPr sz="1800"/>
            </a:lvl3pPr>
            <a:lvl4pPr marL="1146175" indent="-225425">
              <a:tabLst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86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4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6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2DF9A1AA-6E36-A244-B9C8-150E2F1D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567" y="510779"/>
            <a:ext cx="46037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5" name="Rectangle 4"/>
          <p:cNvSpPr/>
          <p:nvPr/>
        </p:nvSpPr>
        <p:spPr>
          <a:xfrm>
            <a:off x="268289" y="510779"/>
            <a:ext cx="2857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6" name="Rectangle 5"/>
          <p:cNvSpPr/>
          <p:nvPr/>
        </p:nvSpPr>
        <p:spPr>
          <a:xfrm>
            <a:off x="249239" y="510779"/>
            <a:ext cx="952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/>
          </a:p>
        </p:txBody>
      </p:sp>
      <p:sp>
        <p:nvSpPr>
          <p:cNvPr id="7" name="Rectangle 6"/>
          <p:cNvSpPr/>
          <p:nvPr/>
        </p:nvSpPr>
        <p:spPr>
          <a:xfrm>
            <a:off x="222250" y="510779"/>
            <a:ext cx="7938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2125980"/>
            <a:ext cx="5943600" cy="1131570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D0940C"/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6313" b="1" cap="none" spc="0">
                <a:ln w="11430"/>
                <a:solidFill>
                  <a:srgbClr val="D0940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408194" indent="0" algn="ctr">
              <a:buNone/>
            </a:lvl2pPr>
            <a:lvl3pPr marL="816388" indent="0" algn="ctr">
              <a:buNone/>
            </a:lvl3pPr>
            <a:lvl4pPr marL="1224582" indent="0" algn="ctr">
              <a:buNone/>
            </a:lvl4pPr>
            <a:lvl5pPr marL="1632776" indent="0" algn="ctr">
              <a:buNone/>
            </a:lvl5pPr>
            <a:lvl6pPr marL="2040969" indent="0" algn="ctr">
              <a:buNone/>
            </a:lvl6pPr>
            <a:lvl7pPr marL="2449163" indent="0" algn="ctr">
              <a:buNone/>
            </a:lvl7pPr>
            <a:lvl8pPr marL="2857357" indent="0" algn="ctr">
              <a:buNone/>
            </a:lvl8pPr>
            <a:lvl9pPr marL="3265551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F5FF24-66A4-234A-883D-365009EBD055}"/>
              </a:ext>
            </a:extLst>
          </p:cNvPr>
          <p:cNvSpPr/>
          <p:nvPr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eaLnBrk="0" hangingPunct="0">
              <a:defRPr/>
            </a:pPr>
            <a:endParaRPr lang="en-US" sz="14297" dirty="0"/>
          </a:p>
        </p:txBody>
      </p:sp>
      <p:pic>
        <p:nvPicPr>
          <p:cNvPr id="2" name="Picture 1" descr="A picture containing food&#10;&#10;Description automatically generated">
            <a:extLst>
              <a:ext uri="{FF2B5EF4-FFF2-40B4-BE49-F238E27FC236}">
                <a16:creationId xmlns:a16="http://schemas.microsoft.com/office/drawing/2014/main" id="{C07D87F5-5088-2471-3054-586C54F9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67637A1-B2A9-9C21-7484-CD8D7BF61103}"/>
              </a:ext>
            </a:extLst>
          </p:cNvPr>
          <p:cNvSpPr/>
          <p:nvPr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eaLnBrk="0" hangingPunct="0">
              <a:defRPr/>
            </a:pPr>
            <a:endParaRPr lang="en-US" sz="14297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2B1B81-69AA-AADC-B264-4EB9A44F1DC9}"/>
              </a:ext>
            </a:extLst>
          </p:cNvPr>
          <p:cNvSpPr/>
          <p:nvPr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eaLnBrk="0" hangingPunct="0">
              <a:defRPr/>
            </a:pPr>
            <a:endParaRPr lang="en-US" sz="14297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487BAA-73EB-5BC4-F018-D05F124B71D6}"/>
              </a:ext>
            </a:extLst>
          </p:cNvPr>
          <p:cNvSpPr/>
          <p:nvPr userDrawn="1"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eaLnBrk="0" hangingPunct="0">
              <a:defRPr/>
            </a:pPr>
            <a:endParaRPr lang="en-US" sz="14297" dirty="0"/>
          </a:p>
        </p:txBody>
      </p:sp>
    </p:spTree>
    <p:extLst>
      <p:ext uri="{BB962C8B-B14F-4D97-AF65-F5344CB8AC3E}">
        <p14:creationId xmlns:p14="http://schemas.microsoft.com/office/powerpoint/2010/main" val="2883469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0481" indent="-255121">
              <a:buFont typeface="Wingdings" pitchFamily="2" charset="2"/>
              <a:buChar char="§"/>
              <a:defRPr/>
            </a:lvl2pPr>
            <a:lvl4pPr marL="1146175" indent="-225425"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15E0ED-B753-82E5-3F93-835BE84CA9C4}"/>
              </a:ext>
            </a:extLst>
          </p:cNvPr>
          <p:cNvCxnSpPr/>
          <p:nvPr/>
        </p:nvCxnSpPr>
        <p:spPr>
          <a:xfrm>
            <a:off x="2286000" y="0"/>
            <a:ext cx="0" cy="5143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947C79-E36E-3350-41E2-D7856CDAABCE}"/>
              </a:ext>
            </a:extLst>
          </p:cNvPr>
          <p:cNvCxnSpPr/>
          <p:nvPr/>
        </p:nvCxnSpPr>
        <p:spPr>
          <a:xfrm>
            <a:off x="5715000" y="0"/>
            <a:ext cx="0" cy="5143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011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ood&#10;&#10;Description automatically generated">
            <a:extLst>
              <a:ext uri="{FF2B5EF4-FFF2-40B4-BE49-F238E27FC236}">
                <a16:creationId xmlns:a16="http://schemas.microsoft.com/office/drawing/2014/main" id="{6C194DF9-C0AF-304B-88A9-02036DD4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0B0AD534-1470-1D8B-50E9-6FB27794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ABDC32CD-91F1-64FC-6476-13003190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B0583C2F-9F0C-030B-7699-E7F1A4417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2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ne Column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1037"/>
            <a:ext cx="7877176" cy="4024313"/>
          </a:xfrm>
        </p:spPr>
        <p:txBody>
          <a:bodyPr/>
          <a:lstStyle>
            <a:lvl2pPr marL="660481" indent="-255121">
              <a:buFont typeface="Wingdings" pitchFamily="2" charset="2"/>
              <a:buChar char="§"/>
              <a:defRPr/>
            </a:lvl2pPr>
            <a:lvl4pPr marL="1146175" indent="-225425"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3B03CF-9F3A-DE79-449A-556428680A6A}"/>
              </a:ext>
            </a:extLst>
          </p:cNvPr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93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One Column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3B03CF-9F3A-DE79-449A-556428680A6A}"/>
              </a:ext>
            </a:extLst>
          </p:cNvPr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440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ub Tit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567" y="510779"/>
            <a:ext cx="46037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5" name="Rectangle 4"/>
          <p:cNvSpPr/>
          <p:nvPr/>
        </p:nvSpPr>
        <p:spPr>
          <a:xfrm>
            <a:off x="268289" y="510779"/>
            <a:ext cx="2857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6" name="Rectangle 5"/>
          <p:cNvSpPr/>
          <p:nvPr/>
        </p:nvSpPr>
        <p:spPr>
          <a:xfrm>
            <a:off x="249239" y="510779"/>
            <a:ext cx="952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/>
          </a:p>
        </p:txBody>
      </p:sp>
      <p:sp>
        <p:nvSpPr>
          <p:cNvPr id="7" name="Rectangle 6"/>
          <p:cNvSpPr/>
          <p:nvPr/>
        </p:nvSpPr>
        <p:spPr>
          <a:xfrm>
            <a:off x="222250" y="510779"/>
            <a:ext cx="7938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00200" y="2125980"/>
            <a:ext cx="5943600" cy="1131570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D0940C"/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6313" b="1" cap="none" spc="0">
                <a:ln w="11430"/>
                <a:solidFill>
                  <a:srgbClr val="D0940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408194" indent="0" algn="ctr">
              <a:buNone/>
            </a:lvl2pPr>
            <a:lvl3pPr marL="816388" indent="0" algn="ctr">
              <a:buNone/>
            </a:lvl3pPr>
            <a:lvl4pPr marL="1224582" indent="0" algn="ctr">
              <a:buNone/>
            </a:lvl4pPr>
            <a:lvl5pPr marL="1632776" indent="0" algn="ctr">
              <a:buNone/>
            </a:lvl5pPr>
            <a:lvl6pPr marL="2040969" indent="0" algn="ctr">
              <a:buNone/>
            </a:lvl6pPr>
            <a:lvl7pPr marL="2449163" indent="0" algn="ctr">
              <a:buNone/>
            </a:lvl7pPr>
            <a:lvl8pPr marL="2857357" indent="0" algn="ctr">
              <a:buNone/>
            </a:lvl8pPr>
            <a:lvl9pPr marL="3265551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72D234-945E-5245-BB77-AC784E093FE1}"/>
              </a:ext>
            </a:extLst>
          </p:cNvPr>
          <p:cNvSpPr/>
          <p:nvPr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eaLnBrk="0" hangingPunct="0">
              <a:defRPr/>
            </a:pPr>
            <a:endParaRPr lang="en-US" sz="14297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F2006A-244D-6FEE-3A8D-CB7B49D9EB2A}"/>
              </a:ext>
            </a:extLst>
          </p:cNvPr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232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0" y="696095"/>
            <a:ext cx="2952750" cy="4026255"/>
          </a:xfrm>
        </p:spPr>
        <p:txBody>
          <a:bodyPr/>
          <a:lstStyle>
            <a:lvl1pPr>
              <a:defRPr sz="2500"/>
            </a:lvl1pPr>
            <a:lvl2pPr>
              <a:defRPr sz="2125"/>
            </a:lvl2pPr>
            <a:lvl3pPr>
              <a:defRPr sz="1813"/>
            </a:lvl3pPr>
            <a:lvl4pPr>
              <a:defRPr sz="1625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696095"/>
            <a:ext cx="3000376" cy="4026255"/>
          </a:xfrm>
        </p:spPr>
        <p:txBody>
          <a:bodyPr/>
          <a:lstStyle>
            <a:lvl1pPr>
              <a:defRPr sz="2500"/>
            </a:lvl1pPr>
            <a:lvl2pPr>
              <a:defRPr sz="2125"/>
            </a:lvl2pPr>
            <a:lvl3pPr>
              <a:defRPr sz="1813"/>
            </a:lvl3pPr>
            <a:lvl4pPr>
              <a:defRPr sz="1625"/>
            </a:lvl4pPr>
            <a:lvl5pPr>
              <a:defRPr sz="16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/>
        </p:nvCxnSpPr>
        <p:spPr>
          <a:xfrm>
            <a:off x="836882" y="666750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934196"/>
            <a:ext cx="6858000" cy="218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125" b="1" i="0" dirty="0">
                <a:solidFill>
                  <a:srgbClr val="FFC117"/>
                </a:solidFill>
                <a:latin typeface="Calibri" panose="020F0502020204030204" pitchFamily="34" charset="0"/>
                <a:ea typeface="+mn-ea"/>
                <a:cs typeface="+mn-cs"/>
              </a:rPr>
              <a:t>Introduction to C</a:t>
            </a:r>
            <a:r>
              <a:rPr lang="en-US" sz="1125" b="1" i="0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125" b="1" i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125" b="1" i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125" b="1" i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686300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75" b="0" i="0" kern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" charset="-128"/>
                <a:cs typeface="ＭＳ Ｐゴシック" pitchFamily="-1" charset="-128"/>
              </a:rPr>
              <a:t>Garcia, Yan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solidFill>
                  <a:srgbClr val="E4DD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D9E74F-8295-8546-AB63-B09A36C3C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606" y="4781550"/>
            <a:ext cx="948506" cy="2921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04C852A-D041-46FE-8A3C-558B543940FE}"/>
              </a:ext>
            </a:extLst>
          </p:cNvPr>
          <p:cNvCxnSpPr>
            <a:cxnSpLocks/>
          </p:cNvCxnSpPr>
          <p:nvPr userDrawn="1"/>
        </p:nvCxnSpPr>
        <p:spPr>
          <a:xfrm>
            <a:off x="836882" y="666750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0">
            <a:extLst>
              <a:ext uri="{FF2B5EF4-FFF2-40B4-BE49-F238E27FC236}">
                <a16:creationId xmlns:a16="http://schemas.microsoft.com/office/drawing/2014/main" id="{7348D1F8-85F0-0228-8C1E-FD59A67037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6000" y="4934196"/>
            <a:ext cx="6858000" cy="218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125" b="1" i="0" dirty="0">
                <a:solidFill>
                  <a:srgbClr val="FFC117"/>
                </a:solidFill>
                <a:latin typeface="Calibri" panose="020F0502020204030204" pitchFamily="34" charset="0"/>
                <a:ea typeface="+mn-ea"/>
                <a:cs typeface="+mn-cs"/>
              </a:rPr>
              <a:t>Introduction to C</a:t>
            </a:r>
            <a:r>
              <a:rPr lang="en-US" sz="1125" b="1" i="0" dirty="0">
                <a:solidFill>
                  <a:srgbClr val="FFFF00"/>
                </a:solidFill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125" b="1" i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125" b="1" i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125" b="1" i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17D9617C-30F1-38D0-CB4B-3FD01FC134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0" y="4686300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75" b="0" i="0" kern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" charset="-128"/>
                <a:cs typeface="ＭＳ Ｐゴシック" pitchFamily="-1" charset="-128"/>
              </a:rPr>
              <a:t>Garcia, Yan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92D99-AAA4-4B38-5F55-9E78CF3D2E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D1FA0-2351-FCCF-C7F7-B7A1B19E8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C43F3-D4C8-636F-D398-02E4FC10FC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63606" y="4781550"/>
            <a:ext cx="948506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693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08873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/>
          <p:nvPr/>
        </p:nvSpPr>
        <p:spPr>
          <a:xfrm>
            <a:off x="0" y="681038"/>
            <a:ext cx="4135516" cy="4024313"/>
          </a:xfrm>
          <a:prstGeom prst="rect">
            <a:avLst/>
          </a:prstGeom>
          <a:gradFill>
            <a:gsLst>
              <a:gs pos="0">
                <a:srgbClr val="000000">
                  <a:alpha val="14901"/>
                </a:srgbClr>
              </a:gs>
              <a:gs pos="100000">
                <a:srgbClr val="3A7EA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Google Shape;29;p88"/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470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97"/>
              <a:buFont typeface="Arial"/>
              <a:buNone/>
            </a:pPr>
            <a:endParaRPr sz="14297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0" name="Google Shape;30;p88"/>
          <p:cNvSpPr txBox="1">
            <a:spLocks noGrp="1"/>
          </p:cNvSpPr>
          <p:nvPr>
            <p:ph type="body" idx="1"/>
          </p:nvPr>
        </p:nvSpPr>
        <p:spPr>
          <a:xfrm>
            <a:off x="247828" y="681038"/>
            <a:ext cx="3887688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>
            <a:lvl1pPr marL="457200" lvl="0" indent="-228600" algn="l">
              <a:spcBef>
                <a:spcPts val="625"/>
              </a:spcBef>
              <a:spcAft>
                <a:spcPts val="0"/>
              </a:spcAft>
              <a:buSzPts val="2554"/>
              <a:buNone/>
              <a:defRPr sz="4400" b="0" i="0">
                <a:solidFill>
                  <a:srgbClr val="FFC1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lvl="1" indent="-360807" algn="l">
              <a:spcBef>
                <a:spcPts val="463"/>
              </a:spcBef>
              <a:spcAft>
                <a:spcPts val="0"/>
              </a:spcAft>
              <a:buClr>
                <a:srgbClr val="C5DBC3"/>
              </a:buClr>
              <a:buSzPts val="2082"/>
              <a:buChar char="?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3537" algn="l">
              <a:spcBef>
                <a:spcPts val="425"/>
              </a:spcBef>
              <a:spcAft>
                <a:spcPts val="0"/>
              </a:spcAft>
              <a:buClr>
                <a:srgbClr val="00BEE2"/>
              </a:buClr>
              <a:buSzPts val="2125"/>
              <a:buChar char="■"/>
              <a:defRPr b="0" i="0">
                <a:solidFill>
                  <a:srgbClr val="00B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7662" algn="l">
              <a:spcBef>
                <a:spcPts val="375"/>
              </a:spcBef>
              <a:spcAft>
                <a:spcPts val="0"/>
              </a:spcAft>
              <a:buClr>
                <a:srgbClr val="FFC117"/>
              </a:buClr>
              <a:buSzPts val="1875"/>
              <a:buFont typeface="Arial"/>
              <a:buChar char="•"/>
              <a:defRPr b="0" i="0">
                <a:solidFill>
                  <a:srgbClr val="FFC11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3725" algn="l">
              <a:spcBef>
                <a:spcPts val="363"/>
              </a:spcBef>
              <a:spcAft>
                <a:spcPts val="0"/>
              </a:spcAft>
              <a:buClr>
                <a:srgbClr val="E4DDD2"/>
              </a:buClr>
              <a:buSzPts val="1813"/>
              <a:buChar char="●"/>
              <a:defRPr b="0" i="0">
                <a:solidFill>
                  <a:srgbClr val="E4DD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88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Google Shape;32;p88"/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470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97"/>
              <a:buFont typeface="Arial"/>
              <a:buNone/>
            </a:pPr>
            <a:endParaRPr sz="14297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3" name="Google Shape;33;p88"/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470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97"/>
              <a:buFont typeface="Arial"/>
              <a:buNone/>
            </a:pPr>
            <a:endParaRPr sz="14297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4" name="Google Shape;34;p88"/>
          <p:cNvSpPr txBox="1">
            <a:spLocks noGrp="1"/>
          </p:cNvSpPr>
          <p:nvPr>
            <p:ph type="body" idx="2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>
            <a:lvl1pPr marL="457200" lvl="0" indent="-390779" algn="l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Char char="•"/>
              <a:defRPr b="0" i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914400" lvl="1" indent="-360807" algn="l">
              <a:spcBef>
                <a:spcPts val="463"/>
              </a:spcBef>
              <a:spcAft>
                <a:spcPts val="0"/>
              </a:spcAft>
              <a:buClr>
                <a:srgbClr val="C5DBC3"/>
              </a:buClr>
              <a:buSzPts val="2082"/>
              <a:buChar char="?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3537" algn="l">
              <a:spcBef>
                <a:spcPts val="425"/>
              </a:spcBef>
              <a:spcAft>
                <a:spcPts val="0"/>
              </a:spcAft>
              <a:buClr>
                <a:srgbClr val="00BEE2"/>
              </a:buClr>
              <a:buSzPts val="2125"/>
              <a:buChar char="■"/>
              <a:defRPr b="0" i="0">
                <a:solidFill>
                  <a:srgbClr val="00B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7662" algn="l">
              <a:spcBef>
                <a:spcPts val="375"/>
              </a:spcBef>
              <a:spcAft>
                <a:spcPts val="0"/>
              </a:spcAft>
              <a:buClr>
                <a:srgbClr val="FFC117"/>
              </a:buClr>
              <a:buSzPts val="1875"/>
              <a:buFont typeface="Arial"/>
              <a:buChar char="•"/>
              <a:defRPr b="0" i="0">
                <a:solidFill>
                  <a:srgbClr val="FFC11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3725" algn="l">
              <a:spcBef>
                <a:spcPts val="363"/>
              </a:spcBef>
              <a:spcAft>
                <a:spcPts val="0"/>
              </a:spcAft>
              <a:buClr>
                <a:srgbClr val="E4DDD2"/>
              </a:buClr>
              <a:buSzPts val="1813"/>
              <a:buChar char="●"/>
              <a:defRPr b="0" i="0">
                <a:solidFill>
                  <a:srgbClr val="E4DD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71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Full">
  <p:cSld name="One Column Full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457200" lvl="0" indent="-373380" algn="l">
              <a:spcBef>
                <a:spcPts val="625"/>
              </a:spcBef>
              <a:spcAft>
                <a:spcPts val="0"/>
              </a:spcAft>
              <a:buSzPts val="2280"/>
              <a:buChar char="▪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rgbClr val="C5DBC3"/>
              </a:buClr>
              <a:buSzPts val="1800"/>
              <a:buFont typeface="Noto Sans Symbols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BEE2"/>
              </a:buClr>
              <a:buSzPts val="1800"/>
              <a:buChar char="■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/>
          <p:nvPr/>
        </p:nvSpPr>
        <p:spPr>
          <a:xfrm>
            <a:off x="0" y="681038"/>
            <a:ext cx="4135516" cy="4024313"/>
          </a:xfrm>
          <a:prstGeom prst="rect">
            <a:avLst/>
          </a:prstGeom>
          <a:gradFill>
            <a:gsLst>
              <a:gs pos="0">
                <a:srgbClr val="000000">
                  <a:alpha val="14901"/>
                </a:srgbClr>
              </a:gs>
              <a:gs pos="100000">
                <a:srgbClr val="3A7EA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 b="0" i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8"/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470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297"/>
              <a:buFont typeface="Helvetica Neue"/>
              <a:buNone/>
            </a:pPr>
            <a:endParaRPr sz="1429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8"/>
          <p:cNvSpPr txBox="1">
            <a:spLocks noGrp="1"/>
          </p:cNvSpPr>
          <p:nvPr>
            <p:ph type="body" idx="1"/>
          </p:nvPr>
        </p:nvSpPr>
        <p:spPr>
          <a:xfrm>
            <a:off x="247828" y="681038"/>
            <a:ext cx="376345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>
            <a:lvl1pPr marL="457200" lvl="0" indent="-228600" algn="l">
              <a:spcBef>
                <a:spcPts val="625"/>
              </a:spcBef>
              <a:spcAft>
                <a:spcPts val="0"/>
              </a:spcAft>
              <a:buSzPts val="2554"/>
              <a:buNone/>
              <a:defRPr sz="4400" b="1" i="0">
                <a:solidFill>
                  <a:srgbClr val="FFC1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0807" algn="l">
              <a:spcBef>
                <a:spcPts val="463"/>
              </a:spcBef>
              <a:spcAft>
                <a:spcPts val="0"/>
              </a:spcAft>
              <a:buClr>
                <a:srgbClr val="C5DBC3"/>
              </a:buClr>
              <a:buSzPts val="2082"/>
              <a:buChar char="?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3537" algn="l">
              <a:spcBef>
                <a:spcPts val="425"/>
              </a:spcBef>
              <a:spcAft>
                <a:spcPts val="0"/>
              </a:spcAft>
              <a:buClr>
                <a:srgbClr val="00BEE2"/>
              </a:buClr>
              <a:buSzPts val="2125"/>
              <a:buChar char="■"/>
              <a:defRPr b="0" i="0">
                <a:solidFill>
                  <a:srgbClr val="00B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7662" algn="l">
              <a:spcBef>
                <a:spcPts val="375"/>
              </a:spcBef>
              <a:spcAft>
                <a:spcPts val="0"/>
              </a:spcAft>
              <a:buClr>
                <a:srgbClr val="FFC117"/>
              </a:buClr>
              <a:buSzPts val="1875"/>
              <a:buFont typeface="Arial"/>
              <a:buChar char="•"/>
              <a:defRPr b="0" i="0">
                <a:solidFill>
                  <a:srgbClr val="FFC11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3725" algn="l">
              <a:spcBef>
                <a:spcPts val="363"/>
              </a:spcBef>
              <a:spcAft>
                <a:spcPts val="0"/>
              </a:spcAft>
              <a:buClr>
                <a:srgbClr val="E4DDD2"/>
              </a:buClr>
              <a:buSzPts val="1813"/>
              <a:buChar char="●"/>
              <a:defRPr b="0" i="0">
                <a:solidFill>
                  <a:srgbClr val="E4DD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470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297"/>
              <a:buFont typeface="Helvetica Neue"/>
              <a:buNone/>
            </a:pPr>
            <a:endParaRPr sz="1429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8"/>
          <p:cNvSpPr/>
          <p:nvPr/>
        </p:nvSpPr>
        <p:spPr>
          <a:xfrm>
            <a:off x="247828" y="3813073"/>
            <a:ext cx="3555051" cy="353961"/>
          </a:xfrm>
          <a:prstGeom prst="ellipse">
            <a:avLst/>
          </a:prstGeom>
          <a:solidFill>
            <a:srgbClr val="3A7EA2">
              <a:alpha val="16470"/>
            </a:srgb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297"/>
              <a:buFont typeface="Helvetica Neue"/>
              <a:buNone/>
            </a:pPr>
            <a:endParaRPr sz="1429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8"/>
          <p:cNvSpPr txBox="1">
            <a:spLocks noGrp="1"/>
          </p:cNvSpPr>
          <p:nvPr>
            <p:ph type="body" idx="2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457200" lvl="0" indent="-390779" algn="l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Char char="•"/>
              <a:defRPr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0807" algn="l">
              <a:spcBef>
                <a:spcPts val="463"/>
              </a:spcBef>
              <a:spcAft>
                <a:spcPts val="0"/>
              </a:spcAft>
              <a:buClr>
                <a:srgbClr val="C5DBC3"/>
              </a:buClr>
              <a:buSzPts val="2082"/>
              <a:buChar char="?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63537" algn="l">
              <a:spcBef>
                <a:spcPts val="425"/>
              </a:spcBef>
              <a:spcAft>
                <a:spcPts val="0"/>
              </a:spcAft>
              <a:buClr>
                <a:srgbClr val="00BEE2"/>
              </a:buClr>
              <a:buSzPts val="2125"/>
              <a:buChar char="■"/>
              <a:defRPr b="0" i="0">
                <a:solidFill>
                  <a:srgbClr val="00B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7662" algn="l">
              <a:spcBef>
                <a:spcPts val="375"/>
              </a:spcBef>
              <a:spcAft>
                <a:spcPts val="0"/>
              </a:spcAft>
              <a:buClr>
                <a:srgbClr val="FFC117"/>
              </a:buClr>
              <a:buSzPts val="1875"/>
              <a:buFont typeface="Arial"/>
              <a:buChar char="•"/>
              <a:defRPr b="0" i="0">
                <a:solidFill>
                  <a:srgbClr val="FFC11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3725" algn="l">
              <a:spcBef>
                <a:spcPts val="363"/>
              </a:spcBef>
              <a:spcAft>
                <a:spcPts val="0"/>
              </a:spcAft>
              <a:buClr>
                <a:srgbClr val="E4DDD2"/>
              </a:buClr>
              <a:buSzPts val="1813"/>
              <a:buChar char="●"/>
              <a:defRPr b="0" i="0">
                <a:solidFill>
                  <a:srgbClr val="E4DDD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 txBox="1"/>
          <p:nvPr/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>
                <a:solidFill>
                  <a:srgbClr val="E4DDD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body" idx="1"/>
          </p:nvPr>
        </p:nvSpPr>
        <p:spPr>
          <a:xfrm>
            <a:off x="228600" y="681037"/>
            <a:ext cx="8486776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457200" lvl="0" indent="-337185" algn="l">
              <a:spcBef>
                <a:spcPts val="625"/>
              </a:spcBef>
              <a:spcAft>
                <a:spcPts val="0"/>
              </a:spcAft>
              <a:buSzPts val="1710"/>
              <a:buChar char="▪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Char char="🢭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BEE2"/>
              </a:buClr>
              <a:buSzPts val="1800"/>
              <a:buChar char="■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1"/>
          <p:cNvSpPr txBox="1">
            <a:spLocks noGrp="1"/>
          </p:cNvSpPr>
          <p:nvPr>
            <p:ph type="body" idx="1"/>
          </p:nvPr>
        </p:nvSpPr>
        <p:spPr>
          <a:xfrm>
            <a:off x="228600" y="681037"/>
            <a:ext cx="8486776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457200" lvl="0" indent="-337185" algn="l">
              <a:spcBef>
                <a:spcPts val="625"/>
              </a:spcBef>
              <a:spcAft>
                <a:spcPts val="0"/>
              </a:spcAft>
              <a:buSzPts val="1710"/>
              <a:buChar char="▪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rgbClr val="C5DBC3"/>
              </a:buClr>
              <a:buSzPts val="1800"/>
              <a:buFont typeface="Noto Sans Symbols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BEE2"/>
              </a:buClr>
              <a:buSzPts val="1800"/>
              <a:buChar char="■"/>
              <a:defRPr>
                <a:solidFill>
                  <a:srgbClr val="00BEE2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C117"/>
              </a:buClr>
              <a:buSzPts val="1800"/>
              <a:buFont typeface="Arial"/>
              <a:buChar char="•"/>
              <a:defRPr>
                <a:solidFill>
                  <a:srgbClr val="FFC117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E4DDD2"/>
              </a:buClr>
              <a:buSzPts val="1800"/>
              <a:buChar char="●"/>
              <a:defRPr>
                <a:solidFill>
                  <a:srgbClr val="E4DDD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Align">
  <p:cSld name="One Column Alig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2"/>
          <p:cNvSpPr txBox="1">
            <a:spLocks noGrp="1"/>
          </p:cNvSpPr>
          <p:nvPr>
            <p:ph type="body" idx="1"/>
          </p:nvPr>
        </p:nvSpPr>
        <p:spPr>
          <a:xfrm>
            <a:off x="838200" y="681037"/>
            <a:ext cx="7877176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457200" lvl="0" indent="-373380" algn="l">
              <a:spcBef>
                <a:spcPts val="625"/>
              </a:spcBef>
              <a:spcAft>
                <a:spcPts val="0"/>
              </a:spcAft>
              <a:buSzPts val="2280"/>
              <a:buChar char="▪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rgbClr val="C5DBC3"/>
              </a:buClr>
              <a:buSzPts val="1800"/>
              <a:buFont typeface="Noto Sans Symbols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BEE2"/>
              </a:buClr>
              <a:buSzPts val="1800"/>
              <a:buChar char="■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 Title">
  <p:cSld name="Sub 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3" descr="A picture containing foo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3"/>
          <p:cNvSpPr/>
          <p:nvPr/>
        </p:nvSpPr>
        <p:spPr>
          <a:xfrm>
            <a:off x="309567" y="510779"/>
            <a:ext cx="46037" cy="2738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53"/>
          <p:cNvSpPr/>
          <p:nvPr/>
        </p:nvSpPr>
        <p:spPr>
          <a:xfrm>
            <a:off x="268289" y="510779"/>
            <a:ext cx="28575" cy="2738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53"/>
          <p:cNvSpPr/>
          <p:nvPr/>
        </p:nvSpPr>
        <p:spPr>
          <a:xfrm>
            <a:off x="249239" y="510779"/>
            <a:ext cx="9525" cy="2738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53"/>
          <p:cNvSpPr/>
          <p:nvPr/>
        </p:nvSpPr>
        <p:spPr>
          <a:xfrm>
            <a:off x="222250" y="510779"/>
            <a:ext cx="7938" cy="2738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53"/>
          <p:cNvSpPr txBox="1">
            <a:spLocks noGrp="1"/>
          </p:cNvSpPr>
          <p:nvPr>
            <p:ph type="subTitle" idx="1"/>
          </p:nvPr>
        </p:nvSpPr>
        <p:spPr>
          <a:xfrm>
            <a:off x="2743200" y="2125980"/>
            <a:ext cx="5943600" cy="113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675" tIns="65300" rIns="130600" bIns="653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97"/>
              <a:buNone/>
              <a:defRPr sz="6313" b="1" cap="none">
                <a:solidFill>
                  <a:srgbClr val="D0940C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00BEE2"/>
              </a:buClr>
              <a:buSzPts val="180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/>
          <p:nvPr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dk1">
              <a:alpha val="16862"/>
            </a:scheme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" name="Google Shape;68;p53" descr="A picture containing foo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3"/>
          <p:cNvSpPr/>
          <p:nvPr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dk1">
              <a:alpha val="16862"/>
            </a:scheme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53"/>
          <p:cNvSpPr/>
          <p:nvPr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dk1">
              <a:alpha val="16862"/>
            </a:scheme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1;p53" descr="A picture containing foo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3"/>
          <p:cNvSpPr/>
          <p:nvPr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dk1">
              <a:alpha val="16862"/>
            </a:schemeClr>
          </a:solidFill>
          <a:ln>
            <a:noFill/>
          </a:ln>
        </p:spPr>
        <p:txBody>
          <a:bodyPr spcFirstLastPara="1" wrap="square" lIns="81625" tIns="40800" rIns="81625" bIns="4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97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54" descr="A picture containing foo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4" descr="A picture containing foo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4" descr="A picture containing foo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4" descr="A picture containing foo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4.tif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50000">
              <a:schemeClr val="dk1"/>
            </a:gs>
            <a:gs pos="100000">
              <a:srgbClr val="003262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44"/>
          <p:cNvCxnSpPr/>
          <p:nvPr/>
        </p:nvCxnSpPr>
        <p:spPr>
          <a:xfrm>
            <a:off x="836882" y="666458"/>
            <a:ext cx="7849919" cy="29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228600" y="681037"/>
            <a:ext cx="8486776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457200" marR="0" lvl="0" indent="-373380" algn="l" rtl="0">
              <a:spcBef>
                <a:spcPts val="625"/>
              </a:spcBef>
              <a:spcAft>
                <a:spcPts val="0"/>
              </a:spcAft>
              <a:buClr>
                <a:srgbClr val="E4DDD2"/>
              </a:buClr>
              <a:buSzPts val="228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C5DBC3"/>
              </a:buClr>
              <a:buSzPts val="1800"/>
              <a:buFont typeface="Noto Sans Symbols"/>
              <a:buChar char="🢭"/>
              <a:defRPr sz="2000" b="0" i="0" u="none" strike="noStrike" cap="none">
                <a:solidFill>
                  <a:srgbClr val="C5DBC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BEE2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rgbClr val="00BEE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FC11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E4DDD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1787" algn="l" rtl="0">
              <a:spcBef>
                <a:spcPts val="325"/>
              </a:spcBef>
              <a:spcAft>
                <a:spcPts val="0"/>
              </a:spcAft>
              <a:buClr>
                <a:schemeClr val="accent3"/>
              </a:buClr>
              <a:buSzPts val="1625"/>
              <a:buFont typeface="Noto Sans Symbols"/>
              <a:buChar char="●"/>
              <a:defRPr sz="162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5912" algn="l" rtl="0">
              <a:spcBef>
                <a:spcPts val="275"/>
              </a:spcBef>
              <a:spcAft>
                <a:spcPts val="0"/>
              </a:spcAft>
              <a:buClr>
                <a:schemeClr val="accent4"/>
              </a:buClr>
              <a:buSzPts val="1375"/>
              <a:buFont typeface="Noto Sans Symbols"/>
              <a:buChar char="●"/>
              <a:defRPr sz="13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5912" algn="l" rtl="0">
              <a:spcBef>
                <a:spcPts val="275"/>
              </a:spcBef>
              <a:spcAft>
                <a:spcPts val="0"/>
              </a:spcAft>
              <a:buClr>
                <a:schemeClr val="accent4"/>
              </a:buClr>
              <a:buSzPts val="1375"/>
              <a:buFont typeface="Noto Sans Symbols"/>
              <a:buChar char="●"/>
              <a:defRPr sz="13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5912" algn="l" rtl="0">
              <a:spcBef>
                <a:spcPts val="275"/>
              </a:spcBef>
              <a:spcAft>
                <a:spcPts val="0"/>
              </a:spcAft>
              <a:buClr>
                <a:schemeClr val="accent4"/>
              </a:buClr>
              <a:buSzPts val="1375"/>
              <a:buFont typeface="Noto Sans Symbols"/>
              <a:buChar char="●"/>
              <a:defRPr sz="137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" name="Google Shape;8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34212" y="4860074"/>
            <a:ext cx="809788" cy="2834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4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E4DDD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25" b="0" i="0" u="none" strike="noStrike" cap="none">
                <a:solidFill>
                  <a:srgbClr val="C1EE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25" b="0" i="0" u="none" strike="noStrike" cap="none">
                <a:solidFill>
                  <a:srgbClr val="C1EE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25" b="0" i="0" u="none" strike="noStrike" cap="none">
                <a:solidFill>
                  <a:srgbClr val="C1EE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25" b="0" i="0" u="none" strike="noStrike" cap="none">
                <a:solidFill>
                  <a:srgbClr val="C1EE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25" b="1" i="0" u="none" strike="noStrike" cap="none">
                <a:solidFill>
                  <a:srgbClr val="C1EE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25" b="1" i="0" u="none" strike="noStrike" cap="none">
                <a:solidFill>
                  <a:srgbClr val="C1EE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25" b="1" i="0" u="none" strike="noStrike" cap="none">
                <a:solidFill>
                  <a:srgbClr val="C1EE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25" b="1" i="0" u="none" strike="noStrike" cap="none">
                <a:solidFill>
                  <a:srgbClr val="C1EE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10" name="Google Shape;10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4"/>
          <p:cNvSpPr/>
          <p:nvPr/>
        </p:nvSpPr>
        <p:spPr>
          <a:xfrm>
            <a:off x="1682417" y="4884476"/>
            <a:ext cx="5779167" cy="218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675" tIns="22675" rIns="56675" bIns="22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115"/>
              </a:buClr>
              <a:buSzPts val="1125"/>
              <a:buFont typeface="Calibri"/>
              <a:buNone/>
            </a:pPr>
            <a:r>
              <a:rPr lang="en-US" sz="1125" b="1" i="0" u="none" strike="noStrike" cap="none" dirty="0">
                <a:solidFill>
                  <a:srgbClr val="FFC115"/>
                </a:solidFill>
                <a:latin typeface="Calibri"/>
                <a:ea typeface="Calibri"/>
                <a:cs typeface="Calibri"/>
                <a:sym typeface="Calibri"/>
              </a:rPr>
              <a:t>05 Memory (Mis) Management </a:t>
            </a:r>
            <a:r>
              <a:rPr lang="en-US" sz="1125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fld id="{00000000-1234-1234-1234-123412341234}" type="slidenum">
              <a:rPr lang="en-US" sz="112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125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44"/>
          <p:cNvSpPr/>
          <p:nvPr/>
        </p:nvSpPr>
        <p:spPr>
          <a:xfrm>
            <a:off x="8153401" y="4676936"/>
            <a:ext cx="990601" cy="18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675" tIns="22675" rIns="56675" bIns="226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75"/>
              <a:buFont typeface="Calibri"/>
              <a:buNone/>
            </a:pPr>
            <a:r>
              <a:rPr lang="en-US" sz="875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Garcia, Kao</a:t>
            </a:r>
            <a:endParaRPr sz="875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1882" y="4772179"/>
            <a:ext cx="948506" cy="29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44"/>
          <p:cNvCxnSpPr/>
          <p:nvPr/>
        </p:nvCxnSpPr>
        <p:spPr>
          <a:xfrm>
            <a:off x="836882" y="666458"/>
            <a:ext cx="7849919" cy="29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Google Shape;15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34212" y="4860074"/>
            <a:ext cx="809788" cy="28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44"/>
          <p:cNvCxnSpPr/>
          <p:nvPr/>
        </p:nvCxnSpPr>
        <p:spPr>
          <a:xfrm>
            <a:off x="836882" y="666458"/>
            <a:ext cx="7849919" cy="29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" name="Google Shape;18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44"/>
          <p:cNvCxnSpPr/>
          <p:nvPr/>
        </p:nvCxnSpPr>
        <p:spPr>
          <a:xfrm>
            <a:off x="836882" y="666458"/>
            <a:ext cx="7849919" cy="29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34212" y="4860074"/>
            <a:ext cx="809788" cy="28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bg1"/>
            </a:gs>
            <a:gs pos="50000">
              <a:schemeClr val="bg1">
                <a:shade val="90000"/>
                <a:satMod val="375000"/>
              </a:schemeClr>
            </a:gs>
            <a:gs pos="100000">
              <a:srgbClr val="00326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>
            <a:off x="836882" y="666458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28600" y="681037"/>
            <a:ext cx="8486776" cy="402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926C7-7ABA-BC4B-B059-3F085BB916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4BFA1-742A-6040-9A02-17161CC49CF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sp>
        <p:nvSpPr>
          <p:cNvPr id="9" name="Google Shape;7;p48">
            <a:extLst>
              <a:ext uri="{FF2B5EF4-FFF2-40B4-BE49-F238E27FC236}">
                <a16:creationId xmlns:a16="http://schemas.microsoft.com/office/drawing/2014/main" id="{BB65562A-5DEE-3A8D-68C4-4A2377EC686E}"/>
              </a:ext>
            </a:extLst>
          </p:cNvPr>
          <p:cNvSpPr/>
          <p:nvPr/>
        </p:nvSpPr>
        <p:spPr>
          <a:xfrm>
            <a:off x="1682417" y="4884476"/>
            <a:ext cx="5779167" cy="218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675" tIns="22675" rIns="56675" bIns="226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1" i="0" kern="1200" dirty="0">
                <a:solidFill>
                  <a:srgbClr val="FFC115"/>
                </a:solidFill>
                <a:latin typeface="Calibri" panose="020F0502020204030204" pitchFamily="34" charset="0"/>
                <a:ea typeface="ＭＳ Ｐゴシック" pitchFamily="-1" charset="-128"/>
                <a:cs typeface="ＭＳ Ｐゴシック" pitchFamily="-1" charset="-128"/>
              </a:rPr>
              <a:t>03 C Pointers, Arrays, and Strings </a:t>
            </a:r>
            <a:r>
              <a:rPr lang="en-US" sz="1125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</a:t>
            </a:r>
            <a:fld id="{00000000-1234-1234-1234-123412341234}" type="slidenum">
              <a:rPr lang="en-US" sz="1125" b="0" i="0" u="none" strike="noStrike" cap="none" smtClean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 sz="1125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)</a:t>
            </a:r>
            <a:endParaRPr sz="1800" b="1" i="0" dirty="0">
              <a:latin typeface="Calibri" panose="020F0502020204030204" pitchFamily="34" charset="0"/>
            </a:endParaRPr>
          </a:p>
        </p:txBody>
      </p:sp>
      <p:sp>
        <p:nvSpPr>
          <p:cNvPr id="14" name="Google Shape;10;p48">
            <a:extLst>
              <a:ext uri="{FF2B5EF4-FFF2-40B4-BE49-F238E27FC236}">
                <a16:creationId xmlns:a16="http://schemas.microsoft.com/office/drawing/2014/main" id="{B60B6E44-B008-3490-1094-CE62DB57FEB4}"/>
              </a:ext>
            </a:extLst>
          </p:cNvPr>
          <p:cNvSpPr/>
          <p:nvPr/>
        </p:nvSpPr>
        <p:spPr>
          <a:xfrm>
            <a:off x="8153401" y="4676936"/>
            <a:ext cx="990601" cy="18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675" tIns="22675" rIns="56675" bIns="226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5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Garcia, Kao</a:t>
            </a:r>
            <a:endParaRPr sz="875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5" name="Google Shape;13;p48">
            <a:extLst>
              <a:ext uri="{FF2B5EF4-FFF2-40B4-BE49-F238E27FC236}">
                <a16:creationId xmlns:a16="http://schemas.microsoft.com/office/drawing/2014/main" id="{B97FEA8D-56F2-012B-17E7-5A8B90735EAC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882" y="4772179"/>
            <a:ext cx="948506" cy="29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0203D-A965-C4C7-A41A-7C4D9345D87A}"/>
              </a:ext>
            </a:extLst>
          </p:cNvPr>
          <p:cNvCxnSpPr>
            <a:cxnSpLocks/>
          </p:cNvCxnSpPr>
          <p:nvPr/>
        </p:nvCxnSpPr>
        <p:spPr>
          <a:xfrm>
            <a:off x="836882" y="666458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CEE61F-12DF-8381-F30D-15190BC30C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F2C45-AA82-843E-F136-431B630C136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4EE0B5-A8C1-8F9E-FFC1-224621D8B75C}"/>
              </a:ext>
            </a:extLst>
          </p:cNvPr>
          <p:cNvCxnSpPr>
            <a:cxnSpLocks/>
          </p:cNvCxnSpPr>
          <p:nvPr/>
        </p:nvCxnSpPr>
        <p:spPr>
          <a:xfrm>
            <a:off x="836882" y="666458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175330-44BB-9252-0B84-4561C231494D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BC1C4A-14F3-3A2A-FECF-22B8FC75B12E}"/>
              </a:ext>
            </a:extLst>
          </p:cNvPr>
          <p:cNvCxnSpPr>
            <a:cxnSpLocks/>
          </p:cNvCxnSpPr>
          <p:nvPr userDrawn="1"/>
        </p:nvCxnSpPr>
        <p:spPr>
          <a:xfrm>
            <a:off x="836882" y="666458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F14C8DE-268D-9521-9F9D-F14D6BC9D1A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01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i="0" kern="1200" spc="-89">
          <a:solidFill>
            <a:srgbClr val="E4DDD2">
              <a:alpha val="99000"/>
            </a:srgbClr>
          </a:solidFill>
          <a:latin typeface="Calibri" panose="020F0502020204030204" pitchFamily="34" charset="0"/>
          <a:ea typeface="ＭＳ Ｐゴシック" charset="-128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408194" algn="l" rtl="0" eaLnBrk="1" fontAlgn="base" hangingPunct="1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816388" algn="l" rtl="0" eaLnBrk="1" fontAlgn="base" hangingPunct="1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224582" algn="l" rtl="0" eaLnBrk="1" fontAlgn="base" hangingPunct="1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632776" algn="l" rtl="0" eaLnBrk="1" fontAlgn="base" hangingPunct="1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367091" indent="-306146" algn="l" rtl="0" eaLnBrk="1" fontAlgn="base" hangingPunct="1">
        <a:spcBef>
          <a:spcPts val="625"/>
        </a:spcBef>
        <a:spcAft>
          <a:spcPct val="0"/>
        </a:spcAft>
        <a:buClr>
          <a:srgbClr val="E4DDD2"/>
        </a:buClr>
        <a:buSzPct val="95000"/>
        <a:buFont typeface="Wingdings" pitchFamily="-1" charset="2"/>
        <a:buChar char=""/>
        <a:defRPr sz="2400" kern="1200">
          <a:solidFill>
            <a:schemeClr val="tx1">
              <a:alpha val="99000"/>
            </a:schemeClr>
          </a:solidFill>
          <a:latin typeface="Calibri" panose="020F0502020204030204" pitchFamily="34" charset="0"/>
          <a:ea typeface="ＭＳ Ｐゴシック" charset="-128"/>
          <a:cs typeface="Calibri" panose="020F0502020204030204" pitchFamily="34" charset="0"/>
        </a:defRPr>
      </a:lvl1pPr>
      <a:lvl2pPr marL="660481" indent="-255121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2000" kern="1200">
          <a:solidFill>
            <a:srgbClr val="C5DBC3"/>
          </a:solidFill>
          <a:latin typeface="Calibri" panose="020F0502020204030204" pitchFamily="34" charset="0"/>
          <a:ea typeface="ＭＳ Ｐゴシック" charset="-128"/>
          <a:cs typeface="Calibri" panose="020F0502020204030204" pitchFamily="34" charset="0"/>
        </a:defRPr>
      </a:lvl2pPr>
      <a:lvl3pPr marL="888673" indent="-204097" algn="l" rtl="0" eaLnBrk="1" fontAlgn="base" hangingPunct="1">
        <a:spcBef>
          <a:spcPct val="20000"/>
        </a:spcBef>
        <a:spcAft>
          <a:spcPct val="0"/>
        </a:spcAft>
        <a:buFont typeface="Wingdings 2" pitchFamily="-1" charset="2"/>
        <a:buChar char=""/>
        <a:defRPr sz="1800" kern="1200">
          <a:solidFill>
            <a:srgbClr val="00BEE2"/>
          </a:solidFill>
          <a:latin typeface="Calibri" panose="020F0502020204030204" pitchFamily="34" charset="0"/>
          <a:ea typeface="ＭＳ Ｐゴシック" charset="-128"/>
          <a:cs typeface="Calibri" panose="020F0502020204030204" pitchFamily="34" charset="0"/>
        </a:defRPr>
      </a:lvl3pPr>
      <a:lvl4pPr marL="1263650" indent="-288925" algn="l" rtl="0" eaLnBrk="1" fontAlgn="base" hangingPunct="1">
        <a:spcBef>
          <a:spcPct val="20000"/>
        </a:spcBef>
        <a:spcAft>
          <a:spcPct val="0"/>
        </a:spcAft>
        <a:buClr>
          <a:srgbClr val="FFC000"/>
        </a:buClr>
        <a:buFont typeface="Arial" panose="020B0604020202020204" pitchFamily="34" charset="0"/>
        <a:buChar char="•"/>
        <a:tabLst/>
        <a:defRPr sz="1800" kern="1200">
          <a:solidFill>
            <a:srgbClr val="FFC117"/>
          </a:solidFill>
          <a:latin typeface="Calibri" panose="020F0502020204030204" pitchFamily="34" charset="0"/>
          <a:ea typeface="ＭＳ Ｐゴシック" charset="-128"/>
          <a:cs typeface="Calibri" panose="020F0502020204030204" pitchFamily="34" charset="0"/>
        </a:defRPr>
      </a:lvl4pPr>
      <a:lvl5pPr marL="1322379" indent="-1870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1800" kern="1200">
          <a:solidFill>
            <a:srgbClr val="E4DDD2"/>
          </a:solidFill>
          <a:latin typeface="Calibri" panose="020F0502020204030204" pitchFamily="34" charset="0"/>
          <a:ea typeface="ＭＳ Ｐゴシック" charset="-128"/>
          <a:cs typeface="Calibri" panose="020F0502020204030204" pitchFamily="34" charset="0"/>
        </a:defRPr>
      </a:lvl5pPr>
      <a:lvl6pPr marL="1526645" indent="-187769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1698086" indent="-163278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375" kern="1200">
          <a:solidFill>
            <a:schemeClr val="tx1"/>
          </a:solidFill>
          <a:latin typeface="+mn-lt"/>
          <a:ea typeface="+mn-ea"/>
          <a:cs typeface="+mn-cs"/>
        </a:defRPr>
      </a:lvl7pPr>
      <a:lvl8pPr marL="1869528" indent="-163278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375" kern="1200">
          <a:solidFill>
            <a:schemeClr val="tx1"/>
          </a:solidFill>
          <a:latin typeface="+mn-lt"/>
          <a:ea typeface="+mn-ea"/>
          <a:cs typeface="+mn-cs"/>
        </a:defRPr>
      </a:lvl8pPr>
      <a:lvl9pPr marL="2040969" indent="-163278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3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q5tSeWfnGY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306186/structure-padding-and-pack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title"/>
          </p:nvPr>
        </p:nvSpPr>
        <p:spPr>
          <a:xfrm>
            <a:off x="0" y="3028950"/>
            <a:ext cx="914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(Mis)Management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8D84E6-52F5-14E3-124F-E2D958517E2C}"/>
              </a:ext>
            </a:extLst>
          </p:cNvPr>
          <p:cNvSpPr/>
          <p:nvPr/>
        </p:nvSpPr>
        <p:spPr>
          <a:xfrm>
            <a:off x="6172200" y="-3698"/>
            <a:ext cx="2971800" cy="348984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Announcements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Dan’s OH TODAY 2-3pm in 777 Soda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extensions form released (use if needed)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hw1 due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</a:rPr>
              <a:t>friday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 9/6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lab 2 released and due 9/11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proj1 released and due 9/12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(we know assignment due dates are tight right now, it'll be a lot lighter in 2-3 weeks)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body" idx="1"/>
          </p:nvPr>
        </p:nvSpPr>
        <p:spPr>
          <a:xfrm>
            <a:off x="247828" y="681038"/>
            <a:ext cx="376345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/>
          <a:p>
            <a:pPr marL="66446" lvl="0" indent="0" algn="l" rtl="0">
              <a:spcBef>
                <a:spcPts val="625"/>
              </a:spcBef>
              <a:spcAft>
                <a:spcPts val="0"/>
              </a:spcAft>
              <a:buSzPts val="2554"/>
              <a:buNone/>
            </a:pPr>
            <a:r>
              <a:rPr lang="en-US"/>
              <a:t>Memory Locations</a:t>
            </a:r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body" idx="2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Char char="•"/>
            </a:pPr>
            <a:r>
              <a:rPr lang="en-US"/>
              <a:t>Memory Locations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Stack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Heap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Linked List Example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When Memory Goes Bad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Implementing Memory Management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 descr="Wide upward diagonal"/>
          <p:cNvSpPr/>
          <p:nvPr/>
        </p:nvSpPr>
        <p:spPr>
          <a:xfrm>
            <a:off x="7123658" y="1209674"/>
            <a:ext cx="1828800" cy="1076326"/>
          </a:xfrm>
          <a:prstGeom prst="rect">
            <a:avLst/>
          </a:prstGeom>
          <a:blipFill rotWithShape="1">
            <a:blip r:embed="rId3">
              <a:alphaModFix amt="30000"/>
            </a:blip>
            <a:tile tx="0" ty="0" sx="100000" sy="100000" flip="none" algn="tl"/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189572" y="681037"/>
            <a:ext cx="628526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A program’s </a:t>
            </a:r>
            <a:r>
              <a:rPr lang="en-US" sz="2000" dirty="0">
                <a:solidFill>
                  <a:srgbClr val="D8E156"/>
                </a:solidFill>
              </a:rPr>
              <a:t>address space </a:t>
            </a:r>
            <a:r>
              <a:rPr lang="en-US" sz="2000" dirty="0"/>
              <a:t>contains 4 regions: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</a:rPr>
              <a:t>Stack</a:t>
            </a:r>
            <a:r>
              <a:rPr lang="en-US" sz="1800" dirty="0"/>
              <a:t>: local variables inside functions, grows downward 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D8E156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D8E156"/>
                </a:solidFill>
              </a:rPr>
              <a:t>Heap</a:t>
            </a:r>
            <a:r>
              <a:rPr lang="en-US" sz="1800" dirty="0"/>
              <a:t>: space requested via 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malloc()</a:t>
            </a:r>
            <a:r>
              <a:rPr lang="en-US" sz="1800" dirty="0"/>
              <a:t>; </a:t>
            </a:r>
            <a:br>
              <a:rPr lang="en-US" sz="1800" dirty="0"/>
            </a:br>
            <a:r>
              <a:rPr lang="en-US" sz="1800" dirty="0"/>
              <a:t>resizes dynamically, grows upward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D8E156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D8E156"/>
                </a:solidFill>
              </a:rPr>
              <a:t>Data (Static Data)</a:t>
            </a:r>
            <a:r>
              <a:rPr lang="en-US" sz="1800" dirty="0"/>
              <a:t>: variables declared outside main,</a:t>
            </a:r>
            <a:br>
              <a:rPr lang="en-US" sz="1800" dirty="0"/>
            </a:br>
            <a:r>
              <a:rPr lang="en-US" sz="1800" dirty="0"/>
              <a:t>does not grow or shrink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D8E156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D8E156"/>
                </a:solidFill>
              </a:rPr>
              <a:t>Text (aka code)</a:t>
            </a:r>
            <a:r>
              <a:rPr lang="en-US" sz="1800" dirty="0"/>
              <a:t>: program executable loaded when program starts, does not change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0x00000000</a:t>
            </a:r>
            <a:r>
              <a:rPr lang="en-US" sz="1800" dirty="0"/>
              <a:t> chunk is </a:t>
            </a:r>
            <a:r>
              <a:rPr lang="en-US" sz="1800" dirty="0" err="1"/>
              <a:t>unwriteable</a:t>
            </a:r>
            <a:r>
              <a:rPr lang="en-US" sz="1800" dirty="0"/>
              <a:t>/unreadable</a:t>
            </a:r>
            <a:br>
              <a:rPr lang="en-US" sz="1800" dirty="0"/>
            </a:br>
            <a:r>
              <a:rPr lang="en-US" sz="1800" dirty="0"/>
              <a:t>so you that crash on </a:t>
            </a:r>
            <a:r>
              <a:rPr lang="en-US" sz="180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800" dirty="0"/>
              <a:t> pointer access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Programming in C requires knowing where objects are in memory, otherwise things don’t work as expected.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By contrast, Java hides location of objects.</a:t>
            </a:r>
            <a:endParaRPr sz="2400" dirty="0"/>
          </a:p>
        </p:txBody>
      </p:sp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 Program Address Space</a:t>
            </a:r>
            <a:endParaRPr dirty="0"/>
          </a:p>
        </p:txBody>
      </p:sp>
      <p:sp>
        <p:nvSpPr>
          <p:cNvPr id="153" name="Google Shape;153;p6"/>
          <p:cNvSpPr/>
          <p:nvPr/>
        </p:nvSpPr>
        <p:spPr>
          <a:xfrm>
            <a:off x="7123658" y="857250"/>
            <a:ext cx="1828800" cy="3086099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7123658" y="3314700"/>
            <a:ext cx="1828800" cy="62865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7123658" y="2800350"/>
            <a:ext cx="1828800" cy="51435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6" name="Google Shape;156;p6"/>
          <p:cNvCxnSpPr/>
          <p:nvPr/>
        </p:nvCxnSpPr>
        <p:spPr>
          <a:xfrm>
            <a:off x="7123658" y="2286000"/>
            <a:ext cx="1828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6"/>
          <p:cNvCxnSpPr/>
          <p:nvPr/>
        </p:nvCxnSpPr>
        <p:spPr>
          <a:xfrm>
            <a:off x="7123658" y="1209674"/>
            <a:ext cx="1828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58" name="Google Shape;158;p6"/>
          <p:cNvSpPr txBox="1"/>
          <p:nvPr/>
        </p:nvSpPr>
        <p:spPr>
          <a:xfrm>
            <a:off x="7625015" y="3398192"/>
            <a:ext cx="8643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/>
          </a:p>
        </p:txBody>
      </p:sp>
      <p:sp>
        <p:nvSpPr>
          <p:cNvPr id="159" name="Google Shape;159;p6"/>
          <p:cNvSpPr txBox="1"/>
          <p:nvPr/>
        </p:nvSpPr>
        <p:spPr>
          <a:xfrm>
            <a:off x="7625013" y="2843777"/>
            <a:ext cx="8643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7652264" y="2324961"/>
            <a:ext cx="8098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endParaRPr/>
          </a:p>
        </p:txBody>
      </p:sp>
      <p:sp>
        <p:nvSpPr>
          <p:cNvPr id="161" name="Google Shape;161;p6"/>
          <p:cNvSpPr txBox="1"/>
          <p:nvPr/>
        </p:nvSpPr>
        <p:spPr>
          <a:xfrm>
            <a:off x="7618712" y="811109"/>
            <a:ext cx="8386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stack</a:t>
            </a:r>
            <a:endParaRPr/>
          </a:p>
        </p:txBody>
      </p:sp>
      <p:cxnSp>
        <p:nvCxnSpPr>
          <p:cNvPr id="162" name="Google Shape;162;p6"/>
          <p:cNvCxnSpPr/>
          <p:nvPr/>
        </p:nvCxnSpPr>
        <p:spPr>
          <a:xfrm rot="10800000">
            <a:off x="7923758" y="2000250"/>
            <a:ext cx="0" cy="28575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6"/>
          <p:cNvCxnSpPr/>
          <p:nvPr/>
        </p:nvCxnSpPr>
        <p:spPr>
          <a:xfrm>
            <a:off x="7923758" y="1209674"/>
            <a:ext cx="0" cy="28575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6"/>
          <p:cNvSpPr txBox="1"/>
          <p:nvPr/>
        </p:nvSpPr>
        <p:spPr>
          <a:xfrm>
            <a:off x="6836368" y="3943350"/>
            <a:ext cx="211609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For now, OS somehow</a:t>
            </a:r>
            <a:br>
              <a:rPr lang="en-US" sz="12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prevents accesses between </a:t>
            </a:r>
            <a:br>
              <a:rPr lang="en-US" sz="12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stack and heap.</a:t>
            </a:r>
            <a:br>
              <a:rPr lang="en-US" sz="12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(more later w/virtual memory)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6019800" y="813024"/>
            <a:ext cx="11192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0xFFFF FFFF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6019800" y="3742551"/>
            <a:ext cx="11192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0x0000 0000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>
            <a:spLocks noGrp="1"/>
          </p:cNvSpPr>
          <p:nvPr>
            <p:ph type="body" idx="1"/>
          </p:nvPr>
        </p:nvSpPr>
        <p:spPr>
          <a:xfrm>
            <a:off x="189570" y="681037"/>
            <a:ext cx="696832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228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Global</a:t>
            </a:r>
            <a:r>
              <a:rPr lang="en-US" dirty="0"/>
              <a:t>: If declared </a:t>
            </a:r>
            <a:r>
              <a:rPr lang="en-US" b="1" dirty="0">
                <a:solidFill>
                  <a:srgbClr val="D8E156"/>
                </a:solidFill>
              </a:rPr>
              <a:t>outside</a:t>
            </a:r>
            <a:r>
              <a:rPr lang="en-US" dirty="0"/>
              <a:t> a function,</a:t>
            </a:r>
            <a:br>
              <a:rPr lang="en-US" dirty="0"/>
            </a:br>
            <a:r>
              <a:rPr lang="en-US" dirty="0"/>
              <a:t>allocated in </a:t>
            </a:r>
            <a:r>
              <a:rPr lang="en-US" b="1" dirty="0">
                <a:solidFill>
                  <a:srgbClr val="D8E156"/>
                </a:solidFill>
              </a:rPr>
              <a:t>data (static)</a:t>
            </a:r>
            <a:r>
              <a:rPr lang="en-US" b="1" dirty="0"/>
              <a:t> </a:t>
            </a:r>
            <a:r>
              <a:rPr lang="en-US" dirty="0"/>
              <a:t>storage.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228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Local</a:t>
            </a:r>
            <a:r>
              <a:rPr lang="en-US" dirty="0"/>
              <a:t>: If declared </a:t>
            </a:r>
            <a:r>
              <a:rPr lang="en-US" b="1" dirty="0">
                <a:solidFill>
                  <a:srgbClr val="FFC115"/>
                </a:solidFill>
              </a:rPr>
              <a:t>inside</a:t>
            </a:r>
            <a:r>
              <a:rPr lang="en-US" dirty="0"/>
              <a:t> function,</a:t>
            </a:r>
            <a:br>
              <a:rPr lang="en-US" dirty="0"/>
            </a:br>
            <a:r>
              <a:rPr lang="en-US" dirty="0"/>
              <a:t>allocated on the </a:t>
            </a:r>
            <a:r>
              <a:rPr lang="en-US" b="1" dirty="0">
                <a:solidFill>
                  <a:srgbClr val="FFC115"/>
                </a:solidFill>
              </a:rPr>
              <a:t>stack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freed when function returns.</a:t>
            </a:r>
            <a:endParaRPr dirty="0"/>
          </a:p>
          <a:p>
            <a:pPr marL="748260" lvl="1" algn="l" rtl="0">
              <a:spcBef>
                <a:spcPts val="400"/>
              </a:spcBef>
              <a:spcAft>
                <a:spcPts val="0"/>
              </a:spcAft>
              <a:buClr>
                <a:srgbClr val="C5DBC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NB: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main()</a:t>
            </a:r>
            <a:r>
              <a:rPr lang="en-US" dirty="0"/>
              <a:t> is also a function.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2280"/>
              <a:buFont typeface="Arial" panose="020B0604020202020204" pitchFamily="34" charset="0"/>
              <a:buChar char="•"/>
            </a:pPr>
            <a:r>
              <a:rPr lang="en-US" dirty="0"/>
              <a:t>For both these memory types,</a:t>
            </a:r>
            <a:br>
              <a:rPr lang="en-US" dirty="0"/>
            </a:br>
            <a:r>
              <a:rPr lang="en-US" dirty="0"/>
              <a:t>the management is </a:t>
            </a:r>
            <a:r>
              <a:rPr lang="en-US" b="1" dirty="0">
                <a:solidFill>
                  <a:schemeClr val="accent4"/>
                </a:solidFill>
              </a:rPr>
              <a:t>automatic</a:t>
            </a:r>
            <a:r>
              <a:rPr lang="en-US" dirty="0"/>
              <a:t>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You don’t need to worry about deallocating </a:t>
            </a:r>
            <a:br>
              <a:rPr lang="en-US" sz="1800" dirty="0"/>
            </a:br>
            <a:r>
              <a:rPr lang="en-US" sz="1800" dirty="0"/>
              <a:t>when you are no longer using them.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But a variable </a:t>
            </a:r>
            <a:r>
              <a:rPr lang="en-US" sz="1800" b="1" dirty="0">
                <a:solidFill>
                  <a:schemeClr val="accent4"/>
                </a:solidFill>
              </a:rPr>
              <a:t>does not exist anymore</a:t>
            </a:r>
            <a:r>
              <a:rPr lang="en-US" sz="1800" b="1" dirty="0"/>
              <a:t> </a:t>
            </a:r>
            <a:r>
              <a:rPr lang="en-US" sz="1800" dirty="0"/>
              <a:t>once a function ends!</a:t>
            </a:r>
            <a:endParaRPr dirty="0"/>
          </a:p>
        </p:txBody>
      </p:sp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are variables allocated?</a:t>
            </a: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5173072" y="1572399"/>
            <a:ext cx="200210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int myGlobal;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 main()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int myTemp;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7FD1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7" descr="Wide upward diagonal"/>
          <p:cNvSpPr/>
          <p:nvPr/>
        </p:nvSpPr>
        <p:spPr>
          <a:xfrm>
            <a:off x="7123658" y="1209674"/>
            <a:ext cx="1828800" cy="1076326"/>
          </a:xfrm>
          <a:prstGeom prst="rect">
            <a:avLst/>
          </a:prstGeom>
          <a:blipFill rotWithShape="1">
            <a:blip r:embed="rId3">
              <a:alphaModFix amt="30000"/>
            </a:blip>
            <a:tile tx="0" ty="0" sx="100000" sy="100000" flip="none" algn="tl"/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7123658" y="857250"/>
            <a:ext cx="1828800" cy="3086099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7123658" y="3314700"/>
            <a:ext cx="1828800" cy="62865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7123658" y="2800350"/>
            <a:ext cx="1828800" cy="51435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7"/>
          <p:cNvCxnSpPr/>
          <p:nvPr/>
        </p:nvCxnSpPr>
        <p:spPr>
          <a:xfrm>
            <a:off x="7123658" y="2286000"/>
            <a:ext cx="1828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7"/>
          <p:cNvCxnSpPr/>
          <p:nvPr/>
        </p:nvCxnSpPr>
        <p:spPr>
          <a:xfrm>
            <a:off x="7123658" y="1209674"/>
            <a:ext cx="1828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0" name="Google Shape;180;p7"/>
          <p:cNvSpPr txBox="1"/>
          <p:nvPr/>
        </p:nvSpPr>
        <p:spPr>
          <a:xfrm>
            <a:off x="7652264" y="2324961"/>
            <a:ext cx="8098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7618712" y="811109"/>
            <a:ext cx="8386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stack</a:t>
            </a:r>
            <a:endParaRPr/>
          </a:p>
        </p:txBody>
      </p:sp>
      <p:cxnSp>
        <p:nvCxnSpPr>
          <p:cNvPr id="182" name="Google Shape;182;p7"/>
          <p:cNvCxnSpPr/>
          <p:nvPr/>
        </p:nvCxnSpPr>
        <p:spPr>
          <a:xfrm rot="10800000">
            <a:off x="7923758" y="2000250"/>
            <a:ext cx="0" cy="28575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7"/>
          <p:cNvCxnSpPr/>
          <p:nvPr/>
        </p:nvCxnSpPr>
        <p:spPr>
          <a:xfrm>
            <a:off x="7923758" y="1209674"/>
            <a:ext cx="0" cy="28575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7"/>
          <p:cNvSpPr txBox="1"/>
          <p:nvPr/>
        </p:nvSpPr>
        <p:spPr>
          <a:xfrm>
            <a:off x="6019800" y="813024"/>
            <a:ext cx="11192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0xFFFF FFFF</a:t>
            </a:r>
            <a:endParaRPr/>
          </a:p>
        </p:txBody>
      </p:sp>
      <p:sp>
        <p:nvSpPr>
          <p:cNvPr id="185" name="Google Shape;185;p7"/>
          <p:cNvSpPr txBox="1"/>
          <p:nvPr/>
        </p:nvSpPr>
        <p:spPr>
          <a:xfrm>
            <a:off x="6019800" y="3742551"/>
            <a:ext cx="11192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0x0000 0000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7625015" y="3398192"/>
            <a:ext cx="8643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7625013" y="2843777"/>
            <a:ext cx="8643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247828" y="681038"/>
            <a:ext cx="376345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/>
          <a:p>
            <a:pPr marL="66446" lvl="0" indent="0" algn="l" rtl="0">
              <a:spcBef>
                <a:spcPts val="625"/>
              </a:spcBef>
              <a:spcAft>
                <a:spcPts val="0"/>
              </a:spcAft>
              <a:buSzPts val="2554"/>
              <a:buNone/>
            </a:pPr>
            <a:r>
              <a:rPr lang="en-US"/>
              <a:t>The Stack</a:t>
            </a: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2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Memory Locations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Char char="•"/>
            </a:pPr>
            <a:r>
              <a:rPr lang="en-US"/>
              <a:t>The Stack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Heap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Linked List Example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When Memory Goes Bad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Implementing Memory Management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6175601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Every time a function is called,</a:t>
            </a:r>
            <a:br>
              <a:rPr lang="en-US" sz="2000" dirty="0"/>
            </a:br>
            <a:r>
              <a:rPr lang="en-US" sz="2000" dirty="0"/>
              <a:t>a new </a:t>
            </a:r>
            <a:r>
              <a:rPr lang="en-US" sz="2000" b="1" dirty="0">
                <a:solidFill>
                  <a:srgbClr val="D8E156"/>
                </a:solidFill>
              </a:rPr>
              <a:t>stack frame</a:t>
            </a:r>
            <a:r>
              <a:rPr lang="en-US" sz="2000" b="1" dirty="0"/>
              <a:t> </a:t>
            </a:r>
            <a:r>
              <a:rPr lang="en-US" sz="2000" dirty="0"/>
              <a:t>is allocated on the stack.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A stack frame includes: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Return “instruction” address (who called me?)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Arguments</a:t>
            </a:r>
            <a:r>
              <a:rPr lang="en-US" sz="1800" dirty="0">
                <a:solidFill>
                  <a:schemeClr val="accent5"/>
                </a:solidFill>
              </a:rPr>
              <a:t>*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Space for other local variables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Stack frames contiguous blocks of memory;</a:t>
            </a:r>
            <a:br>
              <a:rPr lang="en-US" sz="2000" dirty="0"/>
            </a:br>
            <a:r>
              <a:rPr lang="en-US" sz="2000" dirty="0"/>
              <a:t>the </a:t>
            </a:r>
            <a:r>
              <a:rPr lang="en-US" sz="2000" b="1" dirty="0">
                <a:solidFill>
                  <a:schemeClr val="accent3"/>
                </a:solidFill>
              </a:rPr>
              <a:t>stack pointer</a:t>
            </a:r>
            <a:r>
              <a:rPr lang="en-US" sz="2000" dirty="0"/>
              <a:t> indicates the start of stack frames.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When function ends, stack frame is tossed off the stack; frees memory for future stack frames.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(</a:t>
            </a:r>
            <a:r>
              <a:rPr lang="en-US" sz="2000" dirty="0">
                <a:solidFill>
                  <a:schemeClr val="accent1"/>
                </a:solidFill>
              </a:rPr>
              <a:t>more later</a:t>
            </a:r>
            <a:r>
              <a:rPr lang="en-US" sz="2000" dirty="0"/>
              <a:t> when we cover details for a RISC-V processor architecture)</a:t>
            </a:r>
            <a:endParaRPr dirty="0"/>
          </a:p>
        </p:txBody>
      </p:sp>
      <p:sp>
        <p:nvSpPr>
          <p:cNvPr id="199" name="Google Shape;199;p9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Stack</a:t>
            </a:r>
            <a:endParaRPr/>
          </a:p>
        </p:txBody>
      </p:sp>
      <p:sp>
        <p:nvSpPr>
          <p:cNvPr id="200" name="Google Shape;200;p9"/>
          <p:cNvSpPr/>
          <p:nvPr/>
        </p:nvSpPr>
        <p:spPr>
          <a:xfrm>
            <a:off x="6981826" y="2285999"/>
            <a:ext cx="1733550" cy="971550"/>
          </a:xfrm>
          <a:prstGeom prst="rect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fooB</a:t>
            </a:r>
            <a:r>
              <a:rPr lang="en-US" sz="18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 frame</a:t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6981826" y="3257555"/>
            <a:ext cx="1733550" cy="401840"/>
          </a:xfrm>
          <a:prstGeom prst="rect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fooC</a:t>
            </a:r>
            <a:r>
              <a:rPr lang="en-US" sz="18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 frame</a:t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6981826" y="1885950"/>
            <a:ext cx="1733550" cy="401839"/>
          </a:xfrm>
          <a:prstGeom prst="rect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fooA</a:t>
            </a:r>
            <a:r>
              <a:rPr lang="en-US" sz="18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 frame</a:t>
            </a:r>
            <a:endParaRPr/>
          </a:p>
        </p:txBody>
      </p:sp>
      <p:sp>
        <p:nvSpPr>
          <p:cNvPr id="203" name="Google Shape;203;p9"/>
          <p:cNvSpPr txBox="1"/>
          <p:nvPr/>
        </p:nvSpPr>
        <p:spPr>
          <a:xfrm>
            <a:off x="6227859" y="3354595"/>
            <a:ext cx="45397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SP</a:t>
            </a:r>
            <a:endParaRPr sz="1500" b="1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9"/>
          <p:cNvCxnSpPr/>
          <p:nvPr/>
        </p:nvCxnSpPr>
        <p:spPr>
          <a:xfrm>
            <a:off x="6685057" y="3659395"/>
            <a:ext cx="305921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9"/>
          <p:cNvCxnSpPr>
            <a:stCxn id="201" idx="2"/>
          </p:cNvCxnSpPr>
          <p:nvPr/>
        </p:nvCxnSpPr>
        <p:spPr>
          <a:xfrm>
            <a:off x="7848601" y="3659395"/>
            <a:ext cx="0" cy="5127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6" name="Google Shape;206;p9"/>
          <p:cNvSpPr txBox="1"/>
          <p:nvPr/>
        </p:nvSpPr>
        <p:spPr>
          <a:xfrm>
            <a:off x="6526783" y="875657"/>
            <a:ext cx="2537160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fooA() { fooB(); }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fooB() { fooC(); }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fooC() { … }</a:t>
            </a:r>
            <a:endParaRPr/>
          </a:p>
        </p:txBody>
      </p:sp>
      <p:sp>
        <p:nvSpPr>
          <p:cNvPr id="207" name="Google Shape;207;p9"/>
          <p:cNvSpPr txBox="1"/>
          <p:nvPr/>
        </p:nvSpPr>
        <p:spPr>
          <a:xfrm>
            <a:off x="5770725" y="4674049"/>
            <a:ext cx="2440506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*see slide notes in pptx for technical elaboration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0"/>
          <p:cNvGrpSpPr/>
          <p:nvPr/>
        </p:nvGrpSpPr>
        <p:grpSpPr>
          <a:xfrm>
            <a:off x="4133850" y="1029890"/>
            <a:ext cx="1600200" cy="338554"/>
            <a:chOff x="5680491" y="1298376"/>
            <a:chExt cx="1600200" cy="338554"/>
          </a:xfrm>
        </p:grpSpPr>
        <p:cxnSp>
          <p:nvCxnSpPr>
            <p:cNvPr id="213" name="Google Shape;213;p10"/>
            <p:cNvCxnSpPr/>
            <p:nvPr/>
          </p:nvCxnSpPr>
          <p:spPr>
            <a:xfrm>
              <a:off x="7052091" y="1469826"/>
              <a:ext cx="2286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4" name="Google Shape;214;p10"/>
            <p:cNvSpPr txBox="1"/>
            <p:nvPr/>
          </p:nvSpPr>
          <p:spPr>
            <a:xfrm>
              <a:off x="5680491" y="1298376"/>
              <a:ext cx="12736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Stack Pointer</a:t>
              </a:r>
              <a:endParaRPr/>
            </a:p>
          </p:txBody>
        </p:sp>
      </p:grpSp>
      <p:grpSp>
        <p:nvGrpSpPr>
          <p:cNvPr id="215" name="Google Shape;215;p10"/>
          <p:cNvGrpSpPr/>
          <p:nvPr/>
        </p:nvGrpSpPr>
        <p:grpSpPr>
          <a:xfrm>
            <a:off x="4004091" y="980247"/>
            <a:ext cx="1771650" cy="958090"/>
            <a:chOff x="5509041" y="1265997"/>
            <a:chExt cx="1771650" cy="958090"/>
          </a:xfrm>
        </p:grpSpPr>
        <p:grpSp>
          <p:nvGrpSpPr>
            <p:cNvPr id="216" name="Google Shape;216;p10"/>
            <p:cNvGrpSpPr/>
            <p:nvPr/>
          </p:nvGrpSpPr>
          <p:grpSpPr>
            <a:xfrm>
              <a:off x="5638800" y="1885949"/>
              <a:ext cx="1600200" cy="338138"/>
              <a:chOff x="2640" y="1584"/>
              <a:chExt cx="1344" cy="284"/>
            </a:xfrm>
          </p:grpSpPr>
          <p:cxnSp>
            <p:nvCxnSpPr>
              <p:cNvPr id="217" name="Google Shape;217;p10"/>
              <p:cNvCxnSpPr/>
              <p:nvPr/>
            </p:nvCxnSpPr>
            <p:spPr>
              <a:xfrm>
                <a:off x="3792" y="1728"/>
                <a:ext cx="192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18" name="Google Shape;218;p10"/>
              <p:cNvSpPr txBox="1"/>
              <p:nvPr/>
            </p:nvSpPr>
            <p:spPr>
              <a:xfrm>
                <a:off x="2640" y="1584"/>
                <a:ext cx="1070" cy="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accent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Stack Pointer</a:t>
                </a:r>
                <a:endParaRPr/>
              </a:p>
            </p:txBody>
          </p:sp>
        </p:grpSp>
        <p:sp>
          <p:nvSpPr>
            <p:cNvPr id="219" name="Google Shape;219;p10"/>
            <p:cNvSpPr/>
            <p:nvPr/>
          </p:nvSpPr>
          <p:spPr>
            <a:xfrm>
              <a:off x="5509041" y="1265997"/>
              <a:ext cx="1771650" cy="4000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20" name="Google Shape;220;p10"/>
          <p:cNvGrpSpPr/>
          <p:nvPr/>
        </p:nvGrpSpPr>
        <p:grpSpPr>
          <a:xfrm>
            <a:off x="3962400" y="1543050"/>
            <a:ext cx="1771650" cy="1023938"/>
            <a:chOff x="2496" y="1536"/>
            <a:chExt cx="1488" cy="860"/>
          </a:xfrm>
        </p:grpSpPr>
        <p:sp>
          <p:nvSpPr>
            <p:cNvPr id="221" name="Google Shape;221;p10"/>
            <p:cNvSpPr/>
            <p:nvPr/>
          </p:nvSpPr>
          <p:spPr>
            <a:xfrm>
              <a:off x="2496" y="1536"/>
              <a:ext cx="1488" cy="336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22" name="Google Shape;222;p10"/>
            <p:cNvGrpSpPr/>
            <p:nvPr/>
          </p:nvGrpSpPr>
          <p:grpSpPr>
            <a:xfrm>
              <a:off x="2640" y="2112"/>
              <a:ext cx="1344" cy="284"/>
              <a:chOff x="2640" y="1584"/>
              <a:chExt cx="1344" cy="284"/>
            </a:xfrm>
          </p:grpSpPr>
          <p:sp>
            <p:nvSpPr>
              <p:cNvPr id="223" name="Google Shape;223;p10"/>
              <p:cNvSpPr txBox="1"/>
              <p:nvPr/>
            </p:nvSpPr>
            <p:spPr>
              <a:xfrm>
                <a:off x="2640" y="1584"/>
                <a:ext cx="1093" cy="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accent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Stack Pointer</a:t>
                </a:r>
                <a:endParaRPr/>
              </a:p>
            </p:txBody>
          </p:sp>
          <p:cxnSp>
            <p:nvCxnSpPr>
              <p:cNvPr id="224" name="Google Shape;224;p10"/>
              <p:cNvCxnSpPr/>
              <p:nvPr/>
            </p:nvCxnSpPr>
            <p:spPr>
              <a:xfrm>
                <a:off x="3792" y="1728"/>
                <a:ext cx="192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225" name="Google Shape;225;p10"/>
          <p:cNvGrpSpPr/>
          <p:nvPr/>
        </p:nvGrpSpPr>
        <p:grpSpPr>
          <a:xfrm>
            <a:off x="3962400" y="2171700"/>
            <a:ext cx="1771650" cy="1023938"/>
            <a:chOff x="2496" y="1536"/>
            <a:chExt cx="1488" cy="860"/>
          </a:xfrm>
        </p:grpSpPr>
        <p:grpSp>
          <p:nvGrpSpPr>
            <p:cNvPr id="226" name="Google Shape;226;p10"/>
            <p:cNvGrpSpPr/>
            <p:nvPr/>
          </p:nvGrpSpPr>
          <p:grpSpPr>
            <a:xfrm>
              <a:off x="2640" y="2112"/>
              <a:ext cx="1344" cy="284"/>
              <a:chOff x="2640" y="1584"/>
              <a:chExt cx="1344" cy="284"/>
            </a:xfrm>
          </p:grpSpPr>
          <p:sp>
            <p:nvSpPr>
              <p:cNvPr id="227" name="Google Shape;227;p10"/>
              <p:cNvSpPr txBox="1"/>
              <p:nvPr/>
            </p:nvSpPr>
            <p:spPr>
              <a:xfrm>
                <a:off x="2640" y="1584"/>
                <a:ext cx="1093" cy="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accent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Stack Pointer</a:t>
                </a:r>
                <a:endParaRPr/>
              </a:p>
            </p:txBody>
          </p:sp>
          <p:cxnSp>
            <p:nvCxnSpPr>
              <p:cNvPr id="228" name="Google Shape;228;p10"/>
              <p:cNvCxnSpPr/>
              <p:nvPr/>
            </p:nvCxnSpPr>
            <p:spPr>
              <a:xfrm>
                <a:off x="3792" y="1728"/>
                <a:ext cx="192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29" name="Google Shape;229;p10"/>
            <p:cNvSpPr/>
            <p:nvPr/>
          </p:nvSpPr>
          <p:spPr>
            <a:xfrm>
              <a:off x="2496" y="1536"/>
              <a:ext cx="1488" cy="336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30" name="Google Shape;230;p10"/>
          <p:cNvGrpSpPr/>
          <p:nvPr/>
        </p:nvGrpSpPr>
        <p:grpSpPr>
          <a:xfrm>
            <a:off x="3962400" y="2800350"/>
            <a:ext cx="1771650" cy="1023938"/>
            <a:chOff x="2496" y="1536"/>
            <a:chExt cx="1488" cy="860"/>
          </a:xfrm>
        </p:grpSpPr>
        <p:grpSp>
          <p:nvGrpSpPr>
            <p:cNvPr id="231" name="Google Shape;231;p10"/>
            <p:cNvGrpSpPr/>
            <p:nvPr/>
          </p:nvGrpSpPr>
          <p:grpSpPr>
            <a:xfrm>
              <a:off x="2640" y="2112"/>
              <a:ext cx="1344" cy="284"/>
              <a:chOff x="2640" y="1584"/>
              <a:chExt cx="1344" cy="284"/>
            </a:xfrm>
          </p:grpSpPr>
          <p:sp>
            <p:nvSpPr>
              <p:cNvPr id="232" name="Google Shape;232;p10"/>
              <p:cNvSpPr txBox="1"/>
              <p:nvPr/>
            </p:nvSpPr>
            <p:spPr>
              <a:xfrm>
                <a:off x="2640" y="1584"/>
                <a:ext cx="1070" cy="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accent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Stack Pointer</a:t>
                </a:r>
                <a:endParaRPr/>
              </a:p>
            </p:txBody>
          </p:sp>
          <p:cxnSp>
            <p:nvCxnSpPr>
              <p:cNvPr id="233" name="Google Shape;233;p10"/>
              <p:cNvCxnSpPr/>
              <p:nvPr/>
            </p:nvCxnSpPr>
            <p:spPr>
              <a:xfrm>
                <a:off x="3792" y="1728"/>
                <a:ext cx="192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34" name="Google Shape;234;p10"/>
            <p:cNvSpPr/>
            <p:nvPr/>
          </p:nvSpPr>
          <p:spPr>
            <a:xfrm>
              <a:off x="2496" y="1536"/>
              <a:ext cx="1488" cy="336"/>
            </a:xfrm>
            <a:prstGeom prst="rect">
              <a:avLst/>
            </a:prstGeom>
            <a:solidFill>
              <a:srgbClr val="000D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35" name="Google Shape;235;p10"/>
          <p:cNvGrpSpPr/>
          <p:nvPr/>
        </p:nvGrpSpPr>
        <p:grpSpPr>
          <a:xfrm>
            <a:off x="3962400" y="3429000"/>
            <a:ext cx="1771650" cy="1023938"/>
            <a:chOff x="2496" y="1536"/>
            <a:chExt cx="1488" cy="860"/>
          </a:xfrm>
        </p:grpSpPr>
        <p:grpSp>
          <p:nvGrpSpPr>
            <p:cNvPr id="236" name="Google Shape;236;p10"/>
            <p:cNvGrpSpPr/>
            <p:nvPr/>
          </p:nvGrpSpPr>
          <p:grpSpPr>
            <a:xfrm>
              <a:off x="2640" y="2112"/>
              <a:ext cx="1344" cy="284"/>
              <a:chOff x="2640" y="1584"/>
              <a:chExt cx="1344" cy="284"/>
            </a:xfrm>
          </p:grpSpPr>
          <p:sp>
            <p:nvSpPr>
              <p:cNvPr id="237" name="Google Shape;237;p10"/>
              <p:cNvSpPr txBox="1"/>
              <p:nvPr/>
            </p:nvSpPr>
            <p:spPr>
              <a:xfrm>
                <a:off x="2640" y="1584"/>
                <a:ext cx="1070" cy="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accent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Stack Pointer</a:t>
                </a:r>
                <a:endParaRPr/>
              </a:p>
            </p:txBody>
          </p:sp>
          <p:cxnSp>
            <p:nvCxnSpPr>
              <p:cNvPr id="238" name="Google Shape;238;p10"/>
              <p:cNvCxnSpPr/>
              <p:nvPr/>
            </p:nvCxnSpPr>
            <p:spPr>
              <a:xfrm>
                <a:off x="3792" y="1728"/>
                <a:ext cx="192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39" name="Google Shape;239;p10"/>
            <p:cNvSpPr/>
            <p:nvPr/>
          </p:nvSpPr>
          <p:spPr>
            <a:xfrm>
              <a:off x="2496" y="1536"/>
              <a:ext cx="1488" cy="336"/>
            </a:xfrm>
            <a:prstGeom prst="rect">
              <a:avLst/>
            </a:prstGeom>
            <a:solidFill>
              <a:srgbClr val="0015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40" name="Google Shape;240;p10"/>
          <p:cNvSpPr/>
          <p:nvPr/>
        </p:nvSpPr>
        <p:spPr>
          <a:xfrm>
            <a:off x="5791200" y="1200150"/>
            <a:ext cx="857250" cy="3943350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Stack is Last In, First Out (LIFO)</a:t>
            </a:r>
            <a:endParaRPr/>
          </a:p>
        </p:txBody>
      </p:sp>
      <p:sp>
        <p:nvSpPr>
          <p:cNvPr id="242" name="Google Shape;242;p10"/>
          <p:cNvSpPr txBox="1"/>
          <p:nvPr/>
        </p:nvSpPr>
        <p:spPr>
          <a:xfrm>
            <a:off x="304800" y="1106529"/>
            <a:ext cx="134844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 main 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{ a(0);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43" name="Google Shape;243;p10"/>
          <p:cNvSpPr txBox="1"/>
          <p:nvPr/>
        </p:nvSpPr>
        <p:spPr>
          <a:xfrm>
            <a:off x="474633" y="1720484"/>
            <a:ext cx="166584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void a (int m)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{ b(1);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44" name="Google Shape;244;p10"/>
          <p:cNvSpPr txBox="1"/>
          <p:nvPr/>
        </p:nvSpPr>
        <p:spPr>
          <a:xfrm>
            <a:off x="693292" y="2334439"/>
            <a:ext cx="166584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void b (int 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{ c(2);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45" name="Google Shape;245;p10"/>
          <p:cNvSpPr txBox="1"/>
          <p:nvPr/>
        </p:nvSpPr>
        <p:spPr>
          <a:xfrm>
            <a:off x="912433" y="2948394"/>
            <a:ext cx="166584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void c (int o)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{ d(3);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1178553" y="3562350"/>
            <a:ext cx="166584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5DBC3"/>
                </a:solidFill>
                <a:latin typeface="Consolas"/>
                <a:ea typeface="Consolas"/>
                <a:cs typeface="Consolas"/>
                <a:sym typeface="Consolas"/>
              </a:rPr>
              <a:t>void d (int p)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5DBC3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5DBC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47" name="Google Shape;247;p10" descr="Large grid"/>
          <p:cNvSpPr/>
          <p:nvPr/>
        </p:nvSpPr>
        <p:spPr>
          <a:xfrm>
            <a:off x="5791200" y="1200150"/>
            <a:ext cx="85725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5886450" y="850791"/>
            <a:ext cx="59343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stack</a:t>
            </a:r>
            <a:endParaRPr/>
          </a:p>
        </p:txBody>
      </p:sp>
      <p:sp>
        <p:nvSpPr>
          <p:cNvPr id="249" name="Google Shape;249;p10" descr="Large grid"/>
          <p:cNvSpPr/>
          <p:nvPr/>
        </p:nvSpPr>
        <p:spPr>
          <a:xfrm>
            <a:off x="5791200" y="1771650"/>
            <a:ext cx="857250" cy="628650"/>
          </a:xfrm>
          <a:prstGeom prst="rect">
            <a:avLst/>
          </a:prstGeom>
          <a:solidFill>
            <a:srgbClr val="00B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10" descr="Large grid"/>
          <p:cNvSpPr/>
          <p:nvPr/>
        </p:nvSpPr>
        <p:spPr>
          <a:xfrm>
            <a:off x="5791200" y="2400300"/>
            <a:ext cx="857250" cy="6286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10" descr="Large grid"/>
          <p:cNvSpPr/>
          <p:nvPr/>
        </p:nvSpPr>
        <p:spPr>
          <a:xfrm>
            <a:off x="5791200" y="3028950"/>
            <a:ext cx="857250" cy="628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10" descr="Large grid"/>
          <p:cNvSpPr/>
          <p:nvPr/>
        </p:nvSpPr>
        <p:spPr>
          <a:xfrm>
            <a:off x="5791200" y="3657600"/>
            <a:ext cx="857250" cy="628650"/>
          </a:xfrm>
          <a:prstGeom prst="rect">
            <a:avLst/>
          </a:prstGeom>
          <a:solidFill>
            <a:srgbClr val="C5D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3" name="Google Shape;253;p10"/>
          <p:cNvCxnSpPr/>
          <p:nvPr/>
        </p:nvCxnSpPr>
        <p:spPr>
          <a:xfrm>
            <a:off x="7009952" y="2228850"/>
            <a:ext cx="0" cy="10287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10"/>
          <p:cNvSpPr txBox="1"/>
          <p:nvPr/>
        </p:nvSpPr>
        <p:spPr>
          <a:xfrm>
            <a:off x="6724203" y="1485900"/>
            <a:ext cx="81200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Stack grows down</a:t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6852056" y="3429000"/>
            <a:ext cx="2057858" cy="15177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stack grows downward;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a()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’s local variables have lower byte addresses than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main()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’s, and so on.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189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518145" lvl="0" indent="-45720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2000" dirty="0">
                <a:solidFill>
                  <a:srgbClr val="7F7F7F"/>
                </a:solidFill>
              </a:rPr>
              <a:t>Array bounds are not checked during element access.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F7F7F"/>
                </a:solidFill>
              </a:rPr>
              <a:t>Consequence: We can accidentally access off the end of an array!</a:t>
            </a:r>
            <a:endParaRPr sz="2400" dirty="0">
              <a:solidFill>
                <a:srgbClr val="7F7F7F"/>
              </a:solidFill>
            </a:endParaRPr>
          </a:p>
          <a:p>
            <a:pPr marL="518145" lvl="0" indent="-457200" algn="l" rtl="0">
              <a:spcBef>
                <a:spcPts val="625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2000" dirty="0">
                <a:solidFill>
                  <a:srgbClr val="7F7F7F"/>
                </a:solidFill>
              </a:rPr>
              <a:t>An array is passed to a function as a pointer.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F7F7F"/>
                </a:solidFill>
              </a:rPr>
              <a:t>Consequence: The array size is lost! Be careful with </a:t>
            </a:r>
            <a:r>
              <a:rPr lang="en-US" sz="1800" dirty="0" err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8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800" dirty="0">
                <a:solidFill>
                  <a:srgbClr val="7F7F7F"/>
                </a:solidFill>
              </a:rPr>
              <a:t>!</a:t>
            </a:r>
            <a:endParaRPr dirty="0"/>
          </a:p>
          <a:p>
            <a:pPr marL="518145" lvl="0" indent="-457200" algn="l" rtl="0">
              <a:spcBef>
                <a:spcPts val="625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2000" dirty="0"/>
              <a:t>Declared arrays are only allocated while the scope is valid.</a:t>
            </a:r>
            <a:endParaRPr dirty="0"/>
          </a:p>
          <a:p>
            <a:pPr marL="660481" lvl="1" indent="-163681" algn="l" rtl="0">
              <a:spcBef>
                <a:spcPts val="320"/>
              </a:spcBef>
              <a:spcAft>
                <a:spcPts val="0"/>
              </a:spcAft>
              <a:buClr>
                <a:srgbClr val="C5DBC3"/>
              </a:buClr>
              <a:buSzPts val="1440"/>
              <a:buNone/>
            </a:pPr>
            <a:endParaRPr sz="1600" dirty="0"/>
          </a:p>
        </p:txBody>
      </p:sp>
      <p:sp>
        <p:nvSpPr>
          <p:cNvPr id="261" name="Google Shape;261;p11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Recall: Array Are Very Primitive</a:t>
            </a:r>
            <a:endParaRPr/>
          </a:p>
        </p:txBody>
      </p:sp>
      <p:pic>
        <p:nvPicPr>
          <p:cNvPr id="262" name="Google Shape;262;p11" descr="てんとう虫のイラスト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8556" y="38100"/>
            <a:ext cx="601965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 txBox="1"/>
          <p:nvPr/>
        </p:nvSpPr>
        <p:spPr>
          <a:xfrm>
            <a:off x="914400" y="2934894"/>
            <a:ext cx="4724400" cy="108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2"/>
              <a:buFont typeface="Consolas"/>
              <a:buNone/>
            </a:pPr>
            <a:r>
              <a:rPr lang="en-US" sz="1612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char *foo() {</a:t>
            </a:r>
            <a:br>
              <a:rPr lang="en-US" sz="1612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12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char string[32]; ...;</a:t>
            </a:r>
            <a:br>
              <a:rPr lang="en-US" sz="1612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12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return string;</a:t>
            </a:r>
            <a:br>
              <a:rPr lang="en-US" sz="1612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12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61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12" b="1" i="0" u="none" strike="noStrike" cap="none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is incorrect</a:t>
            </a:r>
            <a:endParaRPr/>
          </a:p>
        </p:txBody>
      </p:sp>
      <p:sp>
        <p:nvSpPr>
          <p:cNvPr id="264" name="Google Shape;264;p11"/>
          <p:cNvSpPr/>
          <p:nvPr/>
        </p:nvSpPr>
        <p:spPr>
          <a:xfrm>
            <a:off x="5638800" y="3790950"/>
            <a:ext cx="3288890" cy="7788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memory allocation! </a:t>
            </a:r>
            <a:r>
              <a:rPr lang="en-US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(more </a:t>
            </a:r>
            <a:r>
              <a:rPr lang="en-US" sz="1400" strike="sng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late</a:t>
            </a:r>
            <a:r>
              <a:rPr lang="en-US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now)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6575429" y="113784"/>
            <a:ext cx="18480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[From last time]</a:t>
            </a:r>
            <a:endParaRPr/>
          </a:p>
        </p:txBody>
      </p:sp>
      <p:sp>
        <p:nvSpPr>
          <p:cNvPr id="266" name="Google Shape;266;p11"/>
          <p:cNvSpPr/>
          <p:nvPr/>
        </p:nvSpPr>
        <p:spPr>
          <a:xfrm>
            <a:off x="6966032" y="2036518"/>
            <a:ext cx="533400" cy="609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Passing Pointers into the Stack</a:t>
            </a:r>
            <a:endParaRPr/>
          </a:p>
        </p:txBody>
      </p:sp>
      <p:sp>
        <p:nvSpPr>
          <p:cNvPr id="272" name="Google Shape;272;p12"/>
          <p:cNvSpPr txBox="1">
            <a:spLocks noGrp="1"/>
          </p:cNvSpPr>
          <p:nvPr>
            <p:ph type="body" idx="4294967295"/>
          </p:nvPr>
        </p:nvSpPr>
        <p:spPr>
          <a:xfrm>
            <a:off x="215494" y="681037"/>
            <a:ext cx="4292600" cy="154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367091" lvl="0" indent="-306146" algn="l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✅"/>
            </a:pPr>
            <a:r>
              <a:rPr lang="en-US" sz="2000"/>
              <a:t>It is fine to pass a pointer to stack space further down.</a:t>
            </a:r>
            <a:endParaRPr sz="2000" b="1"/>
          </a:p>
          <a:p>
            <a:pPr marL="660481" lvl="1" indent="-25512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Char char="🢭"/>
            </a:pPr>
            <a:r>
              <a:rPr lang="en-US" sz="1800"/>
              <a:t>I.e., pointers to addresses higher in the stack point to data in currently allocated stack frames.</a:t>
            </a:r>
            <a:endParaRPr sz="2000"/>
          </a:p>
        </p:txBody>
      </p:sp>
      <p:sp>
        <p:nvSpPr>
          <p:cNvPr id="273" name="Google Shape;273;p12"/>
          <p:cNvSpPr txBox="1"/>
          <p:nvPr/>
        </p:nvSpPr>
        <p:spPr>
          <a:xfrm>
            <a:off x="4381499" y="742950"/>
            <a:ext cx="3505200" cy="148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load_buf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 { … };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 main() {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…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 char buf[...];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load_buf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BUFLEN);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 …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grpSp>
        <p:nvGrpSpPr>
          <p:cNvPr id="274" name="Google Shape;274;p12"/>
          <p:cNvGrpSpPr/>
          <p:nvPr/>
        </p:nvGrpSpPr>
        <p:grpSpPr>
          <a:xfrm>
            <a:off x="7543798" y="734986"/>
            <a:ext cx="1383893" cy="1452682"/>
            <a:chOff x="7543798" y="734986"/>
            <a:chExt cx="1383893" cy="1452682"/>
          </a:xfrm>
        </p:grpSpPr>
        <p:sp>
          <p:nvSpPr>
            <p:cNvPr id="275" name="Google Shape;275;p12" descr="Large grid"/>
            <p:cNvSpPr/>
            <p:nvPr/>
          </p:nvSpPr>
          <p:spPr>
            <a:xfrm>
              <a:off x="7543800" y="1025561"/>
              <a:ext cx="1383890" cy="74641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6" name="Google Shape;276;p12" descr="Large grid"/>
            <p:cNvSpPr/>
            <p:nvPr/>
          </p:nvSpPr>
          <p:spPr>
            <a:xfrm>
              <a:off x="7543798" y="1764253"/>
              <a:ext cx="1383883" cy="3178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7" name="Google Shape;277;p12"/>
            <p:cNvSpPr txBox="1"/>
            <p:nvPr/>
          </p:nvSpPr>
          <p:spPr>
            <a:xfrm>
              <a:off x="7961507" y="734986"/>
              <a:ext cx="59343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  <p:cxnSp>
          <p:nvCxnSpPr>
            <p:cNvPr id="278" name="Google Shape;278;p12"/>
            <p:cNvCxnSpPr/>
            <p:nvPr/>
          </p:nvCxnSpPr>
          <p:spPr>
            <a:xfrm>
              <a:off x="8229600" y="1885950"/>
              <a:ext cx="0" cy="301718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9" name="Google Shape;279;p12"/>
            <p:cNvSpPr txBox="1"/>
            <p:nvPr/>
          </p:nvSpPr>
          <p:spPr>
            <a:xfrm>
              <a:off x="7543802" y="1025561"/>
              <a:ext cx="1383889" cy="757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7938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buf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char array</a:t>
              </a:r>
              <a:endParaRPr/>
            </a:p>
            <a:p>
              <a:pPr marL="7938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persistent through </a:t>
              </a:r>
              <a:r>
                <a:rPr lang="en-US" sz="1200">
                  <a:solidFill>
                    <a:srgbClr val="00BEE2"/>
                  </a:solidFill>
                  <a:latin typeface="Consolas"/>
                  <a:ea typeface="Consolas"/>
                  <a:cs typeface="Consolas"/>
                  <a:sym typeface="Consolas"/>
                </a:rPr>
                <a:t>load_buf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’s execution</a:t>
              </a:r>
              <a:endParaRPr/>
            </a:p>
          </p:txBody>
        </p:sp>
      </p:grpSp>
      <p:sp>
        <p:nvSpPr>
          <p:cNvPr id="280" name="Google Shape;280;p12"/>
          <p:cNvSpPr txBox="1"/>
          <p:nvPr/>
        </p:nvSpPr>
        <p:spPr>
          <a:xfrm>
            <a:off x="4381499" y="2508664"/>
            <a:ext cx="3505197" cy="226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-US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make_buf</a:t>
            </a: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char </a:t>
            </a:r>
            <a:r>
              <a:rPr lang="en-US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[50];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lang="en-US" sz="1600" dirty="0" err="1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void foo() {…}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 main(){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 char *</a:t>
            </a:r>
            <a:r>
              <a:rPr lang="en-US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stackAddr</a:t>
            </a: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= \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make_buf</a:t>
            </a: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(); 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 </a:t>
            </a:r>
            <a:r>
              <a:rPr lang="en-US" sz="1600" dirty="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stackAddr</a:t>
            </a: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…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cxnSp>
        <p:nvCxnSpPr>
          <p:cNvPr id="281" name="Google Shape;281;p12"/>
          <p:cNvCxnSpPr/>
          <p:nvPr/>
        </p:nvCxnSpPr>
        <p:spPr>
          <a:xfrm>
            <a:off x="442912" y="2343150"/>
            <a:ext cx="8258176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2" name="Google Shape;282;p12" descr="てんとう虫のイラスト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8556" y="38100"/>
            <a:ext cx="601965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2"/>
          <p:cNvSpPr txBox="1"/>
          <p:nvPr/>
        </p:nvSpPr>
        <p:spPr>
          <a:xfrm>
            <a:off x="216310" y="2357438"/>
            <a:ext cx="4291784" cy="59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367091" marR="0" lvl="0" indent="-306146" algn="l" rtl="0">
              <a:spcBef>
                <a:spcPts val="0"/>
              </a:spcBef>
              <a:spcAft>
                <a:spcPts val="0"/>
              </a:spcAft>
              <a:buClr>
                <a:srgbClr val="E4DDD2"/>
              </a:buClr>
              <a:buSzPts val="1900"/>
              <a:buFont typeface="Arial"/>
              <a:buChar char="❌"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However,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5" marR="0" lvl="0" indent="0" algn="l" rtl="0">
              <a:spcBef>
                <a:spcPts val="625"/>
              </a:spcBef>
              <a:spcAft>
                <a:spcPts val="0"/>
              </a:spcAft>
              <a:buClr>
                <a:srgbClr val="E4DDD2"/>
              </a:buClr>
              <a:buSzPts val="1900"/>
              <a:buFont typeface="Noto Sans Symbols"/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2"/>
          <p:cNvSpPr txBox="1"/>
          <p:nvPr/>
        </p:nvSpPr>
        <p:spPr>
          <a:xfrm>
            <a:off x="216310" y="2357437"/>
            <a:ext cx="4291784" cy="246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367091" marR="0" lvl="0" indent="-306146" algn="l" rtl="0">
              <a:spcBef>
                <a:spcPts val="0"/>
              </a:spcBef>
              <a:spcAft>
                <a:spcPts val="0"/>
              </a:spcAft>
              <a:buClr>
                <a:srgbClr val="E4DDD2"/>
              </a:buClr>
              <a:buSzPts val="1900"/>
              <a:buFont typeface="Arial"/>
              <a:buChar char="❌"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However, it is catastrophically bad to return a pointer to something in the stack!</a:t>
            </a:r>
            <a:endParaRPr/>
          </a:p>
          <a:p>
            <a:pPr marL="660481" marR="0" lvl="1" indent="-25512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Noto Sans Symbols"/>
              <a:buChar char="🢭"/>
            </a:pPr>
            <a:r>
              <a:rPr lang="en-US" sz="1800" b="0" i="0" u="none" strike="noStrike" cap="none">
                <a:solidFill>
                  <a:srgbClr val="C5DBC3"/>
                </a:solidFill>
                <a:latin typeface="Calibri"/>
                <a:ea typeface="Calibri"/>
                <a:cs typeface="Calibri"/>
                <a:sym typeface="Calibri"/>
              </a:rPr>
              <a:t>Memory will be overwritten when other functions are called!</a:t>
            </a:r>
            <a:endParaRPr/>
          </a:p>
          <a:p>
            <a:pPr marL="660481" marR="0" lvl="1" indent="-25512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Noto Sans Symbols"/>
              <a:buChar char="🢭"/>
            </a:pPr>
            <a:r>
              <a:rPr lang="en-US" sz="1800" b="0" i="0" u="none" strike="noStrike" cap="none">
                <a:solidFill>
                  <a:srgbClr val="C5DBC3"/>
                </a:solidFill>
                <a:latin typeface="Calibri"/>
                <a:ea typeface="Calibri"/>
                <a:cs typeface="Calibri"/>
                <a:sym typeface="Calibri"/>
              </a:rPr>
              <a:t>So your data would no longer exist…and writes can overwrite key pointers, causing crashes!</a:t>
            </a:r>
            <a:endParaRPr/>
          </a:p>
          <a:p>
            <a:pPr marL="60945" marR="0" lvl="0" indent="0" algn="l" rtl="0">
              <a:spcBef>
                <a:spcPts val="625"/>
              </a:spcBef>
              <a:spcAft>
                <a:spcPts val="0"/>
              </a:spcAft>
              <a:buClr>
                <a:srgbClr val="E4DDD2"/>
              </a:buClr>
              <a:buSzPts val="1900"/>
              <a:buFont typeface="Noto Sans Symbols"/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7675235" y="1548245"/>
            <a:ext cx="190683" cy="436419"/>
          </a:xfrm>
          <a:custGeom>
            <a:avLst/>
            <a:gdLst/>
            <a:ahLst/>
            <a:cxnLst/>
            <a:rect l="l" t="t" r="r" b="b"/>
            <a:pathLst>
              <a:path w="190683" h="436419" extrusionOk="0">
                <a:moveTo>
                  <a:pt x="190683" y="436419"/>
                </a:moveTo>
                <a:cubicBezTo>
                  <a:pt x="128338" y="381001"/>
                  <a:pt x="44404" y="342944"/>
                  <a:pt x="3647" y="270164"/>
                </a:cubicBezTo>
                <a:cubicBezTo>
                  <a:pt x="-13021" y="240400"/>
                  <a:pt x="32090" y="208135"/>
                  <a:pt x="45210" y="176646"/>
                </a:cubicBezTo>
                <a:cubicBezTo>
                  <a:pt x="49423" y="166535"/>
                  <a:pt x="50703" y="155270"/>
                  <a:pt x="55601" y="145473"/>
                </a:cubicBezTo>
                <a:cubicBezTo>
                  <a:pt x="61186" y="134303"/>
                  <a:pt x="71311" y="125712"/>
                  <a:pt x="76383" y="114300"/>
                </a:cubicBezTo>
                <a:cubicBezTo>
                  <a:pt x="85280" y="94282"/>
                  <a:pt x="90238" y="72737"/>
                  <a:pt x="97165" y="51955"/>
                </a:cubicBezTo>
                <a:cubicBezTo>
                  <a:pt x="109747" y="14211"/>
                  <a:pt x="107556" y="31735"/>
                  <a:pt x="107556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6" name="Google Shape;286;p12"/>
          <p:cNvGrpSpPr/>
          <p:nvPr/>
        </p:nvGrpSpPr>
        <p:grpSpPr>
          <a:xfrm>
            <a:off x="7543800" y="2559669"/>
            <a:ext cx="1383890" cy="1452682"/>
            <a:chOff x="7543800" y="2559669"/>
            <a:chExt cx="1383890" cy="1452682"/>
          </a:xfrm>
        </p:grpSpPr>
        <p:sp>
          <p:nvSpPr>
            <p:cNvPr id="287" name="Google Shape;287;p12" descr="Large grid"/>
            <p:cNvSpPr/>
            <p:nvPr/>
          </p:nvSpPr>
          <p:spPr>
            <a:xfrm>
              <a:off x="7543800" y="2820756"/>
              <a:ext cx="1383890" cy="74641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7938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 txBox="1"/>
            <p:nvPr/>
          </p:nvSpPr>
          <p:spPr>
            <a:xfrm>
              <a:off x="7953698" y="2559669"/>
              <a:ext cx="59343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  <p:cxnSp>
          <p:nvCxnSpPr>
            <p:cNvPr id="289" name="Google Shape;289;p12"/>
            <p:cNvCxnSpPr/>
            <p:nvPr/>
          </p:nvCxnSpPr>
          <p:spPr>
            <a:xfrm>
              <a:off x="8221791" y="3710633"/>
              <a:ext cx="0" cy="301718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0" name="Google Shape;290;p12"/>
          <p:cNvGrpSpPr/>
          <p:nvPr/>
        </p:nvGrpSpPr>
        <p:grpSpPr>
          <a:xfrm>
            <a:off x="7543793" y="3558144"/>
            <a:ext cx="1383897" cy="343365"/>
            <a:chOff x="7543793" y="3558144"/>
            <a:chExt cx="1383897" cy="343365"/>
          </a:xfrm>
        </p:grpSpPr>
        <p:sp>
          <p:nvSpPr>
            <p:cNvPr id="291" name="Google Shape;291;p12" descr="Large grid"/>
            <p:cNvSpPr/>
            <p:nvPr/>
          </p:nvSpPr>
          <p:spPr>
            <a:xfrm>
              <a:off x="7543793" y="3583698"/>
              <a:ext cx="1383883" cy="3178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2" name="Google Shape;292;p12" descr="Large grid"/>
            <p:cNvSpPr/>
            <p:nvPr/>
          </p:nvSpPr>
          <p:spPr>
            <a:xfrm>
              <a:off x="7543800" y="3558144"/>
              <a:ext cx="1383890" cy="321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buf</a:t>
              </a:r>
              <a:endPara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93" name="Google Shape;293;p12" descr="Large grid"/>
          <p:cNvSpPr/>
          <p:nvPr/>
        </p:nvSpPr>
        <p:spPr>
          <a:xfrm>
            <a:off x="7543793" y="3558144"/>
            <a:ext cx="1383883" cy="343365"/>
          </a:xfrm>
          <a:prstGeom prst="rect">
            <a:avLst/>
          </a:prstGeom>
          <a:solidFill>
            <a:srgbClr val="D8E1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12" descr="Large grid"/>
          <p:cNvSpPr/>
          <p:nvPr/>
        </p:nvSpPr>
        <p:spPr>
          <a:xfrm>
            <a:off x="7543793" y="3563554"/>
            <a:ext cx="1383890" cy="32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sng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buf???</a:t>
            </a:r>
            <a:endParaRPr/>
          </a:p>
        </p:txBody>
      </p:sp>
      <p:sp>
        <p:nvSpPr>
          <p:cNvPr id="295" name="Google Shape;295;p12"/>
          <p:cNvSpPr txBox="1"/>
          <p:nvPr/>
        </p:nvSpPr>
        <p:spPr>
          <a:xfrm>
            <a:off x="7663215" y="2893333"/>
            <a:ext cx="120417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stackAddr   </a:t>
            </a:r>
            <a:endParaRPr sz="12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7543784" y="2826825"/>
            <a:ext cx="1383891" cy="735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stackAddr</a:t>
            </a: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points</a:t>
            </a:r>
            <a:b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overwritten</a:t>
            </a:r>
            <a:b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200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7734208" y="3134773"/>
            <a:ext cx="72736" cy="561109"/>
          </a:xfrm>
          <a:custGeom>
            <a:avLst/>
            <a:gdLst/>
            <a:ahLst/>
            <a:cxnLst/>
            <a:rect l="l" t="t" r="r" b="b"/>
            <a:pathLst>
              <a:path w="72736" h="561109" extrusionOk="0">
                <a:moveTo>
                  <a:pt x="72736" y="0"/>
                </a:moveTo>
                <a:cubicBezTo>
                  <a:pt x="62345" y="34636"/>
                  <a:pt x="54545" y="70158"/>
                  <a:pt x="41564" y="103909"/>
                </a:cubicBezTo>
                <a:cubicBezTo>
                  <a:pt x="37081" y="115565"/>
                  <a:pt x="25701" y="123603"/>
                  <a:pt x="20782" y="135082"/>
                </a:cubicBezTo>
                <a:cubicBezTo>
                  <a:pt x="15279" y="147921"/>
                  <a:pt x="1849" y="219354"/>
                  <a:pt x="0" y="228600"/>
                </a:cubicBezTo>
                <a:cubicBezTo>
                  <a:pt x="3464" y="311727"/>
                  <a:pt x="2112" y="395195"/>
                  <a:pt x="10391" y="477982"/>
                </a:cubicBezTo>
                <a:cubicBezTo>
                  <a:pt x="13295" y="507023"/>
                  <a:pt x="28562" y="535107"/>
                  <a:pt x="41564" y="56110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>
            <a:spLocks noGrp="1"/>
          </p:cNvSpPr>
          <p:nvPr>
            <p:ph type="body" idx="1"/>
          </p:nvPr>
        </p:nvSpPr>
        <p:spPr>
          <a:xfrm>
            <a:off x="247828" y="681038"/>
            <a:ext cx="376345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/>
          <a:p>
            <a:pPr marL="66446" lvl="0" indent="0" algn="l" rtl="0">
              <a:spcBef>
                <a:spcPts val="625"/>
              </a:spcBef>
              <a:spcAft>
                <a:spcPts val="0"/>
              </a:spcAft>
              <a:buSzPts val="2554"/>
              <a:buNone/>
            </a:pPr>
            <a:r>
              <a:rPr lang="en-US"/>
              <a:t>The Heap</a:t>
            </a:r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body" idx="2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Memory Locations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Stack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Char char="•"/>
            </a:pPr>
            <a:r>
              <a:rPr lang="en-US"/>
              <a:t>The Heap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Linked List Example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When Memory Goes Bad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Implementing Memory Management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802029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The heap is </a:t>
            </a:r>
            <a:r>
              <a:rPr lang="en-US" sz="2000" dirty="0">
                <a:solidFill>
                  <a:srgbClr val="D8E156"/>
                </a:solidFill>
              </a:rPr>
              <a:t>dynamic memory</a:t>
            </a:r>
            <a:r>
              <a:rPr lang="en-US" sz="2000" dirty="0"/>
              <a:t> – memory that can be </a:t>
            </a:r>
            <a:br>
              <a:rPr lang="en-US" sz="2000" dirty="0"/>
            </a:br>
            <a:r>
              <a:rPr lang="en-US" sz="2000" dirty="0"/>
              <a:t>allocated, resized, and freed during program runtime.</a:t>
            </a:r>
            <a:endParaRPr sz="1800"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Useful for persistent memory across function calls.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But biggest source of pointer bugs, memory leaks, …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Similar to Java </a:t>
            </a: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800" dirty="0"/>
              <a:t> command allocates memory….but with key differences below.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b="1" dirty="0"/>
              <a:t>Huge</a:t>
            </a:r>
            <a:r>
              <a:rPr lang="en-US" sz="2000" dirty="0"/>
              <a:t> pool of mem (usually &gt;&gt;  stack), but </a:t>
            </a:r>
            <a:r>
              <a:rPr lang="en-US" sz="2000" dirty="0">
                <a:solidFill>
                  <a:srgbClr val="D8E156"/>
                </a:solidFill>
              </a:rPr>
              <a:t>not</a:t>
            </a:r>
            <a:r>
              <a:rPr lang="en-US" sz="2000" dirty="0"/>
              <a:t> allocated in contiguous order.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Back-to-back requests for heap memory </a:t>
            </a:r>
            <a:r>
              <a:rPr lang="en-US" sz="1800" i="1" dirty="0"/>
              <a:t>could</a:t>
            </a:r>
            <a:r>
              <a:rPr lang="en-US" sz="1800" dirty="0"/>
              <a:t> result in blocks very far apart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In C, specify number of </a:t>
            </a:r>
            <a:r>
              <a:rPr lang="en-US" sz="2000" dirty="0">
                <a:solidFill>
                  <a:srgbClr val="D8E156"/>
                </a:solidFill>
              </a:rPr>
              <a:t>bytes</a:t>
            </a:r>
            <a:r>
              <a:rPr lang="en-US" sz="2000" dirty="0"/>
              <a:t> of memory </a:t>
            </a:r>
            <a:r>
              <a:rPr lang="en-US" sz="2000" b="1" dirty="0">
                <a:solidFill>
                  <a:schemeClr val="accent4"/>
                </a:solidFill>
              </a:rPr>
              <a:t>explicitly </a:t>
            </a:r>
            <a:r>
              <a:rPr lang="en-US" sz="2000" dirty="0"/>
              <a:t>to allocate/deallocate item.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D8E156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malloc()</a:t>
            </a:r>
            <a:r>
              <a:rPr lang="en-US" sz="1800" dirty="0"/>
              <a:t>: Allocates raw, uninitialized memory from heap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D8E156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free()</a:t>
            </a:r>
            <a:r>
              <a:rPr lang="en-US" sz="1800" dirty="0"/>
              <a:t>: Frees memory on heap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D8E156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realloc</a:t>
            </a:r>
            <a:r>
              <a:rPr lang="en-US" sz="1800" dirty="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800" dirty="0"/>
              <a:t>: Resizes previously allocated heap blocks to new size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Unlike the stack, memory gets reused only when programmer </a:t>
            </a:r>
            <a:r>
              <a:rPr lang="en-US" sz="1800" b="1" dirty="0">
                <a:solidFill>
                  <a:srgbClr val="D8E156"/>
                </a:solidFill>
              </a:rPr>
              <a:t>explicitly</a:t>
            </a:r>
            <a:r>
              <a:rPr lang="en-US" sz="1800" dirty="0"/>
              <a:t> cleans up</a:t>
            </a:r>
            <a:endParaRPr dirty="0"/>
          </a:p>
          <a:p>
            <a:pPr marL="548625" lvl="0" indent="-342900" algn="l" rtl="0">
              <a:spcBef>
                <a:spcPts val="625"/>
              </a:spcBef>
              <a:spcAft>
                <a:spcPts val="0"/>
              </a:spcAft>
              <a:buSzPts val="228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09" name="Google Shape;309;p14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Heap?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68F9-A870-0FE4-DB49-DFC5C897FB6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Endianness, Word Alignment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72F72-FD36-684D-3C22-074FBC5CF103}"/>
              </a:ext>
            </a:extLst>
          </p:cNvPr>
          <p:cNvSpPr txBox="1"/>
          <p:nvPr/>
        </p:nvSpPr>
        <p:spPr>
          <a:xfrm>
            <a:off x="7176033" y="119076"/>
            <a:ext cx="184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C016"/>
                </a:solidFill>
                <a:effectLst/>
                <a:uLnTx/>
                <a:uFillTx/>
                <a:latin typeface="Calibri"/>
                <a:ea typeface="ＭＳ Ｐゴシック" pitchFamily="-1" charset="-128"/>
              </a:rPr>
              <a:t>[from last time]</a:t>
            </a:r>
          </a:p>
        </p:txBody>
      </p:sp>
    </p:spTree>
    <p:extLst>
      <p:ext uri="{BB962C8B-B14F-4D97-AF65-F5344CB8AC3E}">
        <p14:creationId xmlns:p14="http://schemas.microsoft.com/office/powerpoint/2010/main" val="1797032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Allocates a block of </a:t>
            </a:r>
            <a:r>
              <a:rPr lang="en-US" sz="2000" dirty="0">
                <a:solidFill>
                  <a:srgbClr val="D8E156"/>
                </a:solidFill>
              </a:rPr>
              <a:t>uninitialized</a:t>
            </a:r>
            <a:r>
              <a:rPr lang="en-US" sz="2000" dirty="0"/>
              <a:t> memory:</a:t>
            </a:r>
            <a:endParaRPr dirty="0"/>
          </a:p>
          <a:p>
            <a:pPr marL="691110" lvl="1" indent="-285750" algn="l" rtl="0">
              <a:spcBef>
                <a:spcPts val="325"/>
              </a:spcBef>
              <a:spcAft>
                <a:spcPts val="0"/>
              </a:spcAft>
              <a:buClr>
                <a:srgbClr val="C5DBC3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625" dirty="0" err="1"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1625" dirty="0"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625" dirty="0"/>
              <a:t> is an unsigned integer type big enough to “count” memory bytes.</a:t>
            </a:r>
            <a:endParaRPr dirty="0"/>
          </a:p>
          <a:p>
            <a:pPr marL="691110" lvl="1" indent="-285750" algn="l" rtl="0">
              <a:spcBef>
                <a:spcPts val="325"/>
              </a:spcBef>
              <a:spcAft>
                <a:spcPts val="0"/>
              </a:spcAft>
              <a:buClr>
                <a:srgbClr val="C5DBC3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625" dirty="0"/>
              <a:t>Returns </a:t>
            </a:r>
            <a:r>
              <a:rPr lang="en-US" sz="1625" dirty="0">
                <a:latin typeface="Consolas"/>
                <a:ea typeface="Consolas"/>
                <a:cs typeface="Consolas"/>
                <a:sym typeface="Consolas"/>
              </a:rPr>
              <a:t>void *</a:t>
            </a:r>
            <a:r>
              <a:rPr lang="en-US" sz="1625" dirty="0"/>
              <a:t> pointer to block of memory on heap.</a:t>
            </a:r>
            <a:endParaRPr dirty="0"/>
          </a:p>
          <a:p>
            <a:pPr marL="691110" lvl="1" indent="-285750" algn="l" rtl="0">
              <a:spcBef>
                <a:spcPts val="325"/>
              </a:spcBef>
              <a:spcAft>
                <a:spcPts val="0"/>
              </a:spcAft>
              <a:buClr>
                <a:srgbClr val="C5DBC3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625" dirty="0"/>
              <a:t>A return of NULL indicates no more memory (</a:t>
            </a:r>
            <a:r>
              <a:rPr lang="en-US" sz="1625" b="1" dirty="0">
                <a:solidFill>
                  <a:srgbClr val="D8E156"/>
                </a:solidFill>
              </a:rPr>
              <a:t>always</a:t>
            </a:r>
            <a:r>
              <a:rPr lang="en-US" sz="1625" dirty="0"/>
              <a:t> check for it!!!)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To allocate a struct:</a:t>
            </a:r>
            <a:br>
              <a:rPr lang="en-US" sz="2000" dirty="0"/>
            </a:b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typedef struct { ... } 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TreeNode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; </a:t>
            </a:r>
            <a:br>
              <a:rPr lang="en-US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TreeNode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tp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TreeNode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*) malloc(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TreeNode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)); 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60945" lvl="0" indent="0" algn="l" rtl="0">
              <a:spcBef>
                <a:spcPts val="625"/>
              </a:spcBef>
              <a:spcAft>
                <a:spcPts val="0"/>
              </a:spcAft>
              <a:buSzPts val="1900"/>
              <a:buNone/>
            </a:pPr>
            <a:br>
              <a:rPr lang="en-US" sz="2000" dirty="0">
                <a:latin typeface="Consolas"/>
                <a:ea typeface="Consolas"/>
                <a:cs typeface="Consolas"/>
                <a:sym typeface="Consolas"/>
              </a:rPr>
            </a:br>
            <a:endParaRPr sz="2000"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To allocate an array of 20 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dirty="0" err="1"/>
              <a:t>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int *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= (int *) malloc(20*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(int));</a:t>
            </a:r>
            <a:br>
              <a:rPr lang="en-US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!= NULL) { …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 always check NULL after</a:t>
            </a:r>
            <a:endParaRPr sz="1800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1110" lvl="1" indent="-285750" algn="l" rtl="0">
              <a:spcBef>
                <a:spcPts val="325"/>
              </a:spcBef>
              <a:spcAft>
                <a:spcPts val="0"/>
              </a:spcAft>
              <a:buClr>
                <a:srgbClr val="C5DBC3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625" dirty="0"/>
              <a:t>Many years ago </a:t>
            </a:r>
            <a:r>
              <a:rPr lang="en-US" sz="1625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25" dirty="0" err="1"/>
              <a:t>s</a:t>
            </a:r>
            <a:r>
              <a:rPr lang="en-US" sz="1625" dirty="0"/>
              <a:t> used to be 16b. Now, 32b or 64b…</a:t>
            </a:r>
            <a:endParaRPr sz="1625" dirty="0"/>
          </a:p>
        </p:txBody>
      </p:sp>
      <p:sp>
        <p:nvSpPr>
          <p:cNvPr id="315" name="Google Shape;315;p15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Consolas"/>
                <a:ea typeface="Consolas"/>
                <a:cs typeface="Consolas"/>
                <a:sym typeface="Consolas"/>
              </a:rPr>
              <a:t>void *malloc(size_t n)</a:t>
            </a:r>
            <a:endParaRPr/>
          </a:p>
        </p:txBody>
      </p:sp>
      <p:grpSp>
        <p:nvGrpSpPr>
          <p:cNvPr id="316" name="Google Shape;316;p15"/>
          <p:cNvGrpSpPr/>
          <p:nvPr/>
        </p:nvGrpSpPr>
        <p:grpSpPr>
          <a:xfrm>
            <a:off x="1407462" y="2843466"/>
            <a:ext cx="3608487" cy="636746"/>
            <a:chOff x="1407462" y="2857691"/>
            <a:chExt cx="3608487" cy="636746"/>
          </a:xfrm>
        </p:grpSpPr>
        <p:sp>
          <p:nvSpPr>
            <p:cNvPr id="317" name="Google Shape;317;p15"/>
            <p:cNvSpPr/>
            <p:nvPr/>
          </p:nvSpPr>
          <p:spPr>
            <a:xfrm rot="-5400000">
              <a:off x="3217164" y="2231327"/>
              <a:ext cx="118872" cy="13716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00BE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8" name="Google Shape;318;p15"/>
            <p:cNvSpPr txBox="1"/>
            <p:nvPr/>
          </p:nvSpPr>
          <p:spPr>
            <a:xfrm>
              <a:off x="1407462" y="2952750"/>
              <a:ext cx="3608487" cy="541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7938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0BEE2"/>
                  </a:solidFill>
                  <a:latin typeface="Calibri"/>
                  <a:ea typeface="Calibri"/>
                  <a:cs typeface="Calibri"/>
                  <a:sym typeface="Calibri"/>
                </a:rPr>
                <a:t>Typecast</a:t>
              </a:r>
              <a:r>
                <a:rPr lang="en-US" sz="1600">
                  <a:solidFill>
                    <a:srgbClr val="00BEE2"/>
                  </a:solidFill>
                  <a:latin typeface="Calibri"/>
                  <a:ea typeface="Calibri"/>
                  <a:cs typeface="Calibri"/>
                  <a:sym typeface="Calibri"/>
                </a:rPr>
                <a:t> casts return value</a:t>
              </a:r>
              <a:br>
                <a:rPr lang="en-US" sz="1600">
                  <a:solidFill>
                    <a:srgbClr val="00BEE2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rgbClr val="00BEE2"/>
                  </a:solidFill>
                  <a:latin typeface="Calibri"/>
                  <a:ea typeface="Calibri"/>
                  <a:cs typeface="Calibri"/>
                  <a:sym typeface="Calibri"/>
                </a:rPr>
                <a:t>from type </a:t>
              </a:r>
              <a:r>
                <a:rPr lang="en-US" sz="1600">
                  <a:solidFill>
                    <a:srgbClr val="00BEE2"/>
                  </a:solidFill>
                  <a:latin typeface="Consolas"/>
                  <a:ea typeface="Consolas"/>
                  <a:cs typeface="Consolas"/>
                  <a:sym typeface="Consolas"/>
                </a:rPr>
                <a:t>(void *)</a:t>
              </a:r>
              <a:r>
                <a:rPr lang="en-US" sz="1600">
                  <a:solidFill>
                    <a:srgbClr val="00BEE2"/>
                  </a:solidFill>
                  <a:latin typeface="Calibri"/>
                  <a:ea typeface="Calibri"/>
                  <a:cs typeface="Calibri"/>
                  <a:sym typeface="Calibri"/>
                </a:rPr>
                <a:t> to </a:t>
              </a:r>
              <a:r>
                <a:rPr lang="en-US" sz="1600">
                  <a:solidFill>
                    <a:srgbClr val="00BEE2"/>
                  </a:solidFill>
                  <a:latin typeface="Consolas"/>
                  <a:ea typeface="Consolas"/>
                  <a:cs typeface="Consolas"/>
                  <a:sym typeface="Consolas"/>
                </a:rPr>
                <a:t>(TreeNode *)</a:t>
              </a:r>
              <a:endParaRPr/>
            </a:p>
          </p:txBody>
        </p:sp>
      </p:grpSp>
      <p:sp>
        <p:nvSpPr>
          <p:cNvPr id="319" name="Google Shape;319;p15"/>
          <p:cNvSpPr txBox="1"/>
          <p:nvPr/>
        </p:nvSpPr>
        <p:spPr>
          <a:xfrm>
            <a:off x="6594088" y="3494437"/>
            <a:ext cx="2473712" cy="10964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Assuming size of objects can lead to misleading, unportable code. Use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sizeof()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grpSp>
        <p:nvGrpSpPr>
          <p:cNvPr id="320" name="Google Shape;320;p15"/>
          <p:cNvGrpSpPr/>
          <p:nvPr/>
        </p:nvGrpSpPr>
        <p:grpSpPr>
          <a:xfrm>
            <a:off x="4572000" y="2849403"/>
            <a:ext cx="3871847" cy="474518"/>
            <a:chOff x="4953001" y="2798320"/>
            <a:chExt cx="3871847" cy="474518"/>
          </a:xfrm>
        </p:grpSpPr>
        <p:sp>
          <p:nvSpPr>
            <p:cNvPr id="321" name="Google Shape;321;p15"/>
            <p:cNvSpPr/>
            <p:nvPr/>
          </p:nvSpPr>
          <p:spPr>
            <a:xfrm rot="-5400000">
              <a:off x="5828286" y="1923035"/>
              <a:ext cx="154429" cy="1904999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2" name="Google Shape;322;p15"/>
            <p:cNvSpPr txBox="1"/>
            <p:nvPr/>
          </p:nvSpPr>
          <p:spPr>
            <a:xfrm>
              <a:off x="5368634" y="2952750"/>
              <a:ext cx="3456214" cy="320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7938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sizeof(type)</a:t>
              </a:r>
              <a:r>
                <a:rPr lang="en-US" sz="16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 gives size in bytes.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Dynamically frees heap memory</a:t>
            </a:r>
            <a:endParaRPr dirty="0"/>
          </a:p>
          <a:p>
            <a:pPr marL="691110" lvl="1" indent="-285750" algn="l" rtl="0">
              <a:spcBef>
                <a:spcPts val="325"/>
              </a:spcBef>
              <a:spcAft>
                <a:spcPts val="0"/>
              </a:spcAft>
              <a:buClr>
                <a:srgbClr val="C5DBC3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625" dirty="0" err="1"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sz="1625" dirty="0"/>
              <a:t> is a pointer containing an address originally returned by </a:t>
            </a:r>
            <a:r>
              <a:rPr lang="en-US" sz="1625" dirty="0">
                <a:latin typeface="Consolas"/>
                <a:ea typeface="Consolas"/>
                <a:cs typeface="Consolas"/>
                <a:sym typeface="Consolas"/>
              </a:rPr>
              <a:t>malloc()</a:t>
            </a:r>
            <a:r>
              <a:rPr lang="en-US" sz="1625" dirty="0"/>
              <a:t>/</a:t>
            </a:r>
            <a:r>
              <a:rPr lang="en-US" sz="1625" dirty="0" err="1">
                <a:latin typeface="Consolas"/>
                <a:ea typeface="Consolas"/>
                <a:cs typeface="Consolas"/>
                <a:sym typeface="Consolas"/>
              </a:rPr>
              <a:t>realloc</a:t>
            </a:r>
            <a:r>
              <a:rPr lang="en-US" sz="1625" dirty="0"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625" dirty="0"/>
              <a:t>.</a:t>
            </a:r>
            <a:endParaRPr dirty="0"/>
          </a:p>
          <a:p>
            <a:pPr marL="783979" lvl="1" indent="-285750" algn="l" rtl="0">
              <a:spcBef>
                <a:spcPts val="325"/>
              </a:spcBef>
              <a:spcAft>
                <a:spcPts val="0"/>
              </a:spcAft>
              <a:buClr>
                <a:srgbClr val="C5DBC3"/>
              </a:buClr>
              <a:buSzPts val="1463"/>
              <a:buFont typeface="Arial" panose="020B0604020202020204" pitchFamily="34" charset="0"/>
              <a:buChar char="•"/>
            </a:pPr>
            <a:endParaRPr sz="1625" dirty="0"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SzPts val="1520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int *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 = (int *) malloc 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(int)*20);</a:t>
            </a:r>
            <a:br>
              <a:rPr lang="en-US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-US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free(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16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// implicit typecast to (void *)</a:t>
            </a:r>
            <a:endParaRPr dirty="0"/>
          </a:p>
          <a:p>
            <a:pPr marL="52449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endParaRPr sz="2000"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When you free memory, be sure to </a:t>
            </a:r>
            <a:r>
              <a:rPr lang="en-US" sz="2000" dirty="0">
                <a:solidFill>
                  <a:srgbClr val="FFFF00"/>
                </a:solidFill>
              </a:rPr>
              <a:t>pass the original address </a:t>
            </a:r>
            <a:r>
              <a:rPr lang="en-US" sz="2000" dirty="0"/>
              <a:t>returned from 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malloc()</a:t>
            </a:r>
            <a:r>
              <a:rPr lang="en-US" sz="2000" dirty="0"/>
              <a:t>. Otherwise, crash (or worse!)</a:t>
            </a:r>
            <a:endParaRPr sz="2175" dirty="0"/>
          </a:p>
          <a:p>
            <a:pPr marL="52449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endParaRPr sz="2000" dirty="0">
              <a:solidFill>
                <a:srgbClr val="7F7F7F"/>
              </a:solidFill>
            </a:endParaRPr>
          </a:p>
          <a:p>
            <a:pPr marL="52449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328" name="Google Shape;328;p16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Consolas"/>
                <a:ea typeface="Consolas"/>
                <a:cs typeface="Consolas"/>
                <a:sym typeface="Consolas"/>
              </a:rPr>
              <a:t>void free(void *ptr)</a:t>
            </a:r>
            <a:endParaRPr/>
          </a:p>
        </p:txBody>
      </p:sp>
      <p:pic>
        <p:nvPicPr>
          <p:cNvPr id="2" name="Godfather.m4a">
            <a:hlinkClick r:id="" action="ppaction://media"/>
            <a:extLst>
              <a:ext uri="{FF2B5EF4-FFF2-40B4-BE49-F238E27FC236}">
                <a16:creationId xmlns:a16="http://schemas.microsoft.com/office/drawing/2014/main" id="{16532BEB-8974-21F4-7892-2D3D22A98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2576" y="364966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Resize a previously allocated block at 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sz="2000" dirty="0"/>
              <a:t> to a new size.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Returns new address of the memory block.</a:t>
            </a:r>
            <a:endParaRPr dirty="0"/>
          </a:p>
          <a:p>
            <a:pPr marL="970327" lvl="2" indent="-285750" algn="l" rtl="0">
              <a:spcBef>
                <a:spcPts val="320"/>
              </a:spcBef>
              <a:spcAft>
                <a:spcPts val="0"/>
              </a:spcAft>
              <a:buClr>
                <a:srgbClr val="00BEE2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/>
              <a:t>In doing so, it </a:t>
            </a:r>
            <a:r>
              <a:rPr lang="en-US" sz="1600" u="sng" dirty="0"/>
              <a:t>may</a:t>
            </a:r>
            <a:r>
              <a:rPr lang="en-US" sz="1600" dirty="0"/>
              <a:t> need to copy all data to a new location.</a:t>
            </a:r>
            <a:endParaRPr dirty="0"/>
          </a:p>
          <a:p>
            <a:pPr marL="708025" lvl="1" indent="-285750" algn="l" rtl="0">
              <a:spcBef>
                <a:spcPts val="525"/>
              </a:spcBef>
              <a:spcAft>
                <a:spcPts val="0"/>
              </a:spcAft>
              <a:buClr>
                <a:srgbClr val="C5DBC3"/>
              </a:buClr>
              <a:buSzPts val="1440"/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realloc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, size); </a:t>
            </a:r>
            <a:r>
              <a:rPr lang="en-US" sz="16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// behaves like malloc</a:t>
            </a:r>
            <a:endParaRPr sz="1600" dirty="0">
              <a:solidFill>
                <a:srgbClr val="7F7F7F"/>
              </a:solidFill>
            </a:endParaRPr>
          </a:p>
          <a:p>
            <a:pPr marL="708025" lvl="1" indent="-285750" algn="l" rtl="0">
              <a:spcBef>
                <a:spcPts val="525"/>
              </a:spcBef>
              <a:spcAft>
                <a:spcPts val="0"/>
              </a:spcAft>
              <a:buClr>
                <a:srgbClr val="C5DBC3"/>
              </a:buClr>
              <a:buSzPts val="1440"/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realloc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-US" sz="1600" dirty="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1600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// behaves like free, deallocates heap block</a:t>
            </a:r>
            <a:endParaRPr sz="1600" dirty="0">
              <a:solidFill>
                <a:srgbClr val="7F7F7F"/>
              </a:solidFill>
            </a:endParaRPr>
          </a:p>
          <a:p>
            <a:pPr marL="414635" lvl="0" indent="-285750" algn="l" rtl="0">
              <a:spcBef>
                <a:spcPts val="525"/>
              </a:spcBef>
              <a:spcAft>
                <a:spcPts val="0"/>
              </a:spcAft>
              <a:buSzPts val="1710"/>
              <a:buFont typeface="Arial" panose="020B0604020202020204" pitchFamily="34" charset="0"/>
              <a:buChar char="•"/>
            </a:pPr>
            <a:r>
              <a:rPr lang="en-US" sz="1800" dirty="0"/>
              <a:t>Remember: Always check for return 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which would mean you’ve run out of memory!</a:t>
            </a:r>
            <a:endParaRPr dirty="0"/>
          </a:p>
          <a:p>
            <a:pPr marL="670580" lvl="1" indent="-285750" algn="l" rtl="0">
              <a:spcBef>
                <a:spcPts val="525"/>
              </a:spcBef>
              <a:spcAft>
                <a:spcPts val="0"/>
              </a:spcAft>
              <a:buClr>
                <a:srgbClr val="C5DBC3"/>
              </a:buClr>
              <a:buSzPts val="1440"/>
              <a:buFont typeface="Arial" panose="020B0604020202020204" pitchFamily="34" charset="0"/>
              <a:buChar char="•"/>
            </a:pPr>
            <a:endParaRPr sz="1600" dirty="0"/>
          </a:p>
        </p:txBody>
      </p:sp>
      <p:sp>
        <p:nvSpPr>
          <p:cNvPr id="334" name="Google Shape;334;p17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latin typeface="Consolas"/>
                <a:ea typeface="Consolas"/>
                <a:cs typeface="Consolas"/>
                <a:sym typeface="Consolas"/>
              </a:rPr>
              <a:t>void *realloc(void *ptr, size_t size)</a:t>
            </a:r>
            <a:endParaRPr sz="2800"/>
          </a:p>
        </p:txBody>
      </p:sp>
      <p:sp>
        <p:nvSpPr>
          <p:cNvPr id="335" name="Google Shape;335;p17"/>
          <p:cNvSpPr txBox="1"/>
          <p:nvPr/>
        </p:nvSpPr>
        <p:spPr>
          <a:xfrm>
            <a:off x="702366" y="3105150"/>
            <a:ext cx="7298634" cy="142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None/>
            </a:pP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 *ip; ip = (int *) malloc(10*sizeof(int));</a:t>
            </a:r>
            <a:b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 … …                </a:t>
            </a:r>
            <a:r>
              <a:rPr lang="en-US" sz="16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/* check for NULL */</a:t>
            </a:r>
            <a:b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ip = (int *) realloc(ip, 20*sizeof(int));</a:t>
            </a:r>
            <a:br>
              <a:rPr lang="en-US" sz="1600" b="1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/* contents of first 10 elements retained */</a:t>
            </a:r>
            <a:br>
              <a:rPr lang="en-US" sz="1600" b="1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 … …                </a:t>
            </a:r>
            <a:r>
              <a:rPr lang="en-US" sz="16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/* check for NULL */</a:t>
            </a:r>
            <a:b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realloc(ip,0);       </a:t>
            </a:r>
            <a:r>
              <a:rPr lang="en-US" sz="16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/* equivalent to free(ip); */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7"/>
          <p:cNvSpPr txBox="1">
            <a:spLocks noGrp="1"/>
          </p:cNvSpPr>
          <p:nvPr>
            <p:ph type="body" idx="1"/>
          </p:nvPr>
        </p:nvSpPr>
        <p:spPr>
          <a:xfrm>
            <a:off x="247828" y="681038"/>
            <a:ext cx="376345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/>
          <a:p>
            <a:pPr marL="66446" lvl="0" indent="0" algn="l" rtl="0">
              <a:spcBef>
                <a:spcPts val="625"/>
              </a:spcBef>
              <a:spcAft>
                <a:spcPts val="0"/>
              </a:spcAft>
              <a:buSzPts val="2554"/>
              <a:buNone/>
            </a:pPr>
            <a:r>
              <a:rPr lang="en-US"/>
              <a:t>When Memory Goes Bad</a:t>
            </a:r>
            <a:endParaRPr/>
          </a:p>
        </p:txBody>
      </p:sp>
      <p:sp>
        <p:nvSpPr>
          <p:cNvPr id="535" name="Google Shape;535;p27"/>
          <p:cNvSpPr txBox="1">
            <a:spLocks noGrp="1"/>
          </p:cNvSpPr>
          <p:nvPr>
            <p:ph type="body" idx="2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Memory Locations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Stack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Heap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Linked List Example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Char char="•"/>
            </a:pPr>
            <a:r>
              <a:rPr lang="en-US"/>
              <a:t>When Memory Goes Bad</a:t>
            </a:r>
            <a:endParaRPr>
              <a:solidFill>
                <a:srgbClr val="7F7F7F"/>
              </a:solidFill>
            </a:endParaRPr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Implementing Memory Management</a:t>
            </a:r>
            <a:endParaRPr/>
          </a:p>
          <a:p>
            <a:pPr marL="457200" lvl="0" indent="-228573" algn="l" rtl="0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"/>
          <p:cNvSpPr txBox="1">
            <a:spLocks noGrp="1"/>
          </p:cNvSpPr>
          <p:nvPr>
            <p:ph type="body" idx="1"/>
          </p:nvPr>
        </p:nvSpPr>
        <p:spPr>
          <a:xfrm>
            <a:off x="189572" y="681037"/>
            <a:ext cx="6789178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367091" lvl="0" indent="-306146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✅"/>
            </a:pPr>
            <a:r>
              <a:rPr lang="en-US" sz="2000" dirty="0"/>
              <a:t>Code, Static storage are easy: 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They never grow or shrink.</a:t>
            </a:r>
            <a:endParaRPr dirty="0"/>
          </a:p>
          <a:p>
            <a:pPr marL="367091" lvl="0" indent="-306146" algn="l" rtl="0">
              <a:spcBef>
                <a:spcPts val="625"/>
              </a:spcBef>
              <a:spcAft>
                <a:spcPts val="0"/>
              </a:spcAft>
              <a:buSzPts val="1600"/>
              <a:buFont typeface="Arial"/>
              <a:buChar char="✅"/>
            </a:pPr>
            <a:r>
              <a:rPr lang="en-US" sz="2000" dirty="0"/>
              <a:t>Stack space is also easy: 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Stack frames are created and destroyed in LIFO order.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Just avoid “</a:t>
            </a:r>
            <a:r>
              <a:rPr lang="en-US" sz="1800" b="1" dirty="0">
                <a:solidFill>
                  <a:srgbClr val="D8E156"/>
                </a:solidFill>
              </a:rPr>
              <a:t>dangling references</a:t>
            </a:r>
            <a:r>
              <a:rPr lang="en-US" sz="1800" dirty="0"/>
              <a:t>”: pointers to deallocated variables (e.g., from old stack frames).</a:t>
            </a:r>
            <a:endParaRPr dirty="0"/>
          </a:p>
          <a:p>
            <a:pPr marL="367091" lvl="0" indent="-306146" algn="l" rtl="0">
              <a:spcBef>
                <a:spcPts val="625"/>
              </a:spcBef>
              <a:spcAft>
                <a:spcPts val="0"/>
              </a:spcAft>
              <a:buSzPts val="1600"/>
              <a:buFont typeface="Arial"/>
              <a:buChar char="⚠️"/>
            </a:pPr>
            <a:r>
              <a:rPr lang="en-US" sz="2000" dirty="0"/>
              <a:t>Working with the heap is tricky: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Memory can be allocated / deallocated at any time!</a:t>
            </a:r>
            <a:endParaRPr sz="1800" b="1"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b="1" dirty="0"/>
              <a:t>“</a:t>
            </a:r>
            <a:r>
              <a:rPr lang="en-US" sz="1800" b="1" dirty="0">
                <a:solidFill>
                  <a:srgbClr val="D8E156"/>
                </a:solidFill>
              </a:rPr>
              <a:t>Memory leak</a:t>
            </a:r>
            <a:r>
              <a:rPr lang="en-US" sz="1800" b="1" dirty="0"/>
              <a:t>”: If you forget to</a:t>
            </a:r>
            <a:br>
              <a:rPr lang="en-US" sz="1800" b="1" dirty="0"/>
            </a:br>
            <a:r>
              <a:rPr lang="en-US" sz="1800" b="1" dirty="0"/>
              <a:t>deallocate memory</a:t>
            </a:r>
            <a:endParaRPr sz="1612" b="1"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b="1" dirty="0"/>
              <a:t>“</a:t>
            </a:r>
            <a:r>
              <a:rPr lang="en-US" sz="1800" b="1" dirty="0">
                <a:solidFill>
                  <a:srgbClr val="D8E156"/>
                </a:solidFill>
              </a:rPr>
              <a:t>Use after free</a:t>
            </a:r>
            <a:r>
              <a:rPr lang="en-US" sz="1800" b="1" dirty="0"/>
              <a:t>”: If you use data after calling free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b="1" dirty="0"/>
              <a:t>“</a:t>
            </a:r>
            <a:r>
              <a:rPr lang="en-US" sz="1800" b="1" dirty="0">
                <a:solidFill>
                  <a:srgbClr val="D8E156"/>
                </a:solidFill>
              </a:rPr>
              <a:t>Double free</a:t>
            </a:r>
            <a:r>
              <a:rPr lang="en-US" sz="1800" b="1" dirty="0"/>
              <a:t>”: If you call free 2x on same memory</a:t>
            </a:r>
            <a:endParaRPr dirty="0"/>
          </a:p>
        </p:txBody>
      </p:sp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with Memory</a:t>
            </a:r>
            <a:endParaRPr/>
          </a:p>
        </p:txBody>
      </p:sp>
      <p:sp>
        <p:nvSpPr>
          <p:cNvPr id="542" name="Google Shape;542;p28"/>
          <p:cNvSpPr txBox="1"/>
          <p:nvPr/>
        </p:nvSpPr>
        <p:spPr>
          <a:xfrm>
            <a:off x="6036483" y="4324350"/>
            <a:ext cx="2209318" cy="58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2" b="0" i="0" u="none" strike="noStrike" cap="none">
                <a:solidFill>
                  <a:srgbClr val="00BEE2"/>
                </a:solidFill>
                <a:latin typeface="Calibri"/>
                <a:ea typeface="Calibri"/>
                <a:cs typeface="Calibri"/>
                <a:sym typeface="Calibri"/>
              </a:rPr>
              <a:t>Possible crash or exploitable vulnerability</a:t>
            </a:r>
            <a:endParaRPr/>
          </a:p>
        </p:txBody>
      </p:sp>
      <p:sp>
        <p:nvSpPr>
          <p:cNvPr id="543" name="Google Shape;543;p28"/>
          <p:cNvSpPr txBox="1"/>
          <p:nvPr/>
        </p:nvSpPr>
        <p:spPr>
          <a:xfrm>
            <a:off x="4242642" y="3409950"/>
            <a:ext cx="2691558" cy="58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2" b="0" i="0" u="none" strike="noStrike" cap="none">
                <a:solidFill>
                  <a:srgbClr val="00BEE2"/>
                </a:solidFill>
                <a:latin typeface="Calibri"/>
                <a:ea typeface="Calibri"/>
                <a:cs typeface="Calibri"/>
                <a:sym typeface="Calibri"/>
              </a:rPr>
              <a:t>Your program will eventually run out of memory</a:t>
            </a:r>
            <a:endParaRPr/>
          </a:p>
        </p:txBody>
      </p:sp>
      <p:sp>
        <p:nvSpPr>
          <p:cNvPr id="544" name="Google Shape;544;p28"/>
          <p:cNvSpPr/>
          <p:nvPr/>
        </p:nvSpPr>
        <p:spPr>
          <a:xfrm>
            <a:off x="4035474" y="3504550"/>
            <a:ext cx="152400" cy="528074"/>
          </a:xfrm>
          <a:prstGeom prst="rightBrace">
            <a:avLst>
              <a:gd name="adj1" fmla="val 8333"/>
              <a:gd name="adj2" fmla="val 24968"/>
            </a:avLst>
          </a:prstGeom>
          <a:noFill/>
          <a:ln w="19050" cap="flat" cmpd="sng">
            <a:solidFill>
              <a:srgbClr val="00BE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5" name="Google Shape;545;p28"/>
          <p:cNvSpPr/>
          <p:nvPr/>
        </p:nvSpPr>
        <p:spPr>
          <a:xfrm>
            <a:off x="5884087" y="4141749"/>
            <a:ext cx="159345" cy="697971"/>
          </a:xfrm>
          <a:prstGeom prst="rightBrace">
            <a:avLst>
              <a:gd name="adj1" fmla="val 8333"/>
              <a:gd name="adj2" fmla="val 60117"/>
            </a:avLst>
          </a:prstGeom>
          <a:noFill/>
          <a:ln w="19050" cap="flat" cmpd="sng">
            <a:solidFill>
              <a:srgbClr val="00BE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6" name="Google Shape;546;p28" descr="Wide upward diagonal"/>
          <p:cNvSpPr/>
          <p:nvPr/>
        </p:nvSpPr>
        <p:spPr>
          <a:xfrm>
            <a:off x="7123658" y="1209674"/>
            <a:ext cx="1828800" cy="1076326"/>
          </a:xfrm>
          <a:prstGeom prst="rect">
            <a:avLst/>
          </a:prstGeom>
          <a:blipFill rotWithShape="1">
            <a:blip r:embed="rId3">
              <a:alphaModFix amt="30000"/>
            </a:blip>
            <a:tile tx="0" ty="0" sx="100000" sy="100000" flip="none" algn="tl"/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7123658" y="857250"/>
            <a:ext cx="1828800" cy="3086099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28"/>
          <p:cNvSpPr/>
          <p:nvPr/>
        </p:nvSpPr>
        <p:spPr>
          <a:xfrm>
            <a:off x="7123658" y="3314700"/>
            <a:ext cx="1828800" cy="62865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28"/>
          <p:cNvSpPr/>
          <p:nvPr/>
        </p:nvSpPr>
        <p:spPr>
          <a:xfrm>
            <a:off x="7123658" y="2800350"/>
            <a:ext cx="1828800" cy="51435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50" name="Google Shape;550;p28"/>
          <p:cNvCxnSpPr/>
          <p:nvPr/>
        </p:nvCxnSpPr>
        <p:spPr>
          <a:xfrm>
            <a:off x="7123658" y="2286000"/>
            <a:ext cx="1828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28"/>
          <p:cNvCxnSpPr/>
          <p:nvPr/>
        </p:nvCxnSpPr>
        <p:spPr>
          <a:xfrm>
            <a:off x="7123658" y="1209674"/>
            <a:ext cx="1828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52" name="Google Shape;552;p28"/>
          <p:cNvSpPr txBox="1"/>
          <p:nvPr/>
        </p:nvSpPr>
        <p:spPr>
          <a:xfrm>
            <a:off x="7625015" y="3398192"/>
            <a:ext cx="8643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/>
          </a:p>
        </p:txBody>
      </p:sp>
      <p:sp>
        <p:nvSpPr>
          <p:cNvPr id="553" name="Google Shape;553;p28"/>
          <p:cNvSpPr txBox="1"/>
          <p:nvPr/>
        </p:nvSpPr>
        <p:spPr>
          <a:xfrm>
            <a:off x="7625013" y="2843777"/>
            <a:ext cx="8643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endParaRPr/>
          </a:p>
        </p:txBody>
      </p:sp>
      <p:sp>
        <p:nvSpPr>
          <p:cNvPr id="554" name="Google Shape;554;p28"/>
          <p:cNvSpPr txBox="1"/>
          <p:nvPr/>
        </p:nvSpPr>
        <p:spPr>
          <a:xfrm>
            <a:off x="7652264" y="2324961"/>
            <a:ext cx="8098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endParaRPr/>
          </a:p>
        </p:txBody>
      </p:sp>
      <p:sp>
        <p:nvSpPr>
          <p:cNvPr id="555" name="Google Shape;555;p28"/>
          <p:cNvSpPr txBox="1"/>
          <p:nvPr/>
        </p:nvSpPr>
        <p:spPr>
          <a:xfrm>
            <a:off x="7618712" y="811109"/>
            <a:ext cx="8386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stack</a:t>
            </a:r>
            <a:endParaRPr/>
          </a:p>
        </p:txBody>
      </p:sp>
      <p:cxnSp>
        <p:nvCxnSpPr>
          <p:cNvPr id="556" name="Google Shape;556;p28"/>
          <p:cNvCxnSpPr/>
          <p:nvPr/>
        </p:nvCxnSpPr>
        <p:spPr>
          <a:xfrm rot="10800000">
            <a:off x="7923758" y="2000250"/>
            <a:ext cx="0" cy="28575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8"/>
          <p:cNvCxnSpPr/>
          <p:nvPr/>
        </p:nvCxnSpPr>
        <p:spPr>
          <a:xfrm>
            <a:off x="7923758" y="1209674"/>
            <a:ext cx="0" cy="28575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8" name="Google Shape;558;p28"/>
          <p:cNvSpPr txBox="1"/>
          <p:nvPr/>
        </p:nvSpPr>
        <p:spPr>
          <a:xfrm>
            <a:off x="6019800" y="813024"/>
            <a:ext cx="11192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0xFFFF FFFF</a:t>
            </a:r>
            <a:endParaRPr/>
          </a:p>
        </p:txBody>
      </p:sp>
      <p:sp>
        <p:nvSpPr>
          <p:cNvPr id="559" name="Google Shape;559;p28"/>
          <p:cNvSpPr txBox="1"/>
          <p:nvPr/>
        </p:nvSpPr>
        <p:spPr>
          <a:xfrm>
            <a:off x="6019800" y="3742551"/>
            <a:ext cx="11192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0x0000 0000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9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The runtime </a:t>
            </a:r>
            <a:r>
              <a:rPr lang="en-US" sz="2000" dirty="0">
                <a:solidFill>
                  <a:srgbClr val="FFC117"/>
                </a:solidFill>
              </a:rPr>
              <a:t>does not </a:t>
            </a:r>
            <a:r>
              <a:rPr lang="en-US" sz="2000" dirty="0"/>
              <a:t>check for the programmer’s failure to manage memory.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Memory is so performance-critical that there just isn’t time to do this.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Usual result: you corrupt the memory allocator’s internal structure, and you find out much later in a totally unrelated part of your code!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22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E156"/>
                </a:solidFill>
              </a:rPr>
              <a:t>Memory leak</a:t>
            </a:r>
            <a:r>
              <a:rPr lang="en-US" sz="2400" dirty="0"/>
              <a:t>: Failure to 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free()</a:t>
            </a:r>
            <a:r>
              <a:rPr lang="en-US" sz="2400" dirty="0"/>
              <a:t> allocated memory</a:t>
            </a:r>
            <a:endParaRPr dirty="0"/>
          </a:p>
          <a:p>
            <a:pPr marL="660481" lvl="1" indent="-25512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/>
              <a:buChar char="🙃"/>
            </a:pPr>
            <a:r>
              <a:rPr lang="en-US" sz="1800" dirty="0"/>
              <a:t>Initial symptoms. Nothing… </a:t>
            </a:r>
            <a:endParaRPr dirty="0"/>
          </a:p>
          <a:p>
            <a:pPr marL="888673" lvl="2" indent="-204096" algn="l" rtl="0">
              <a:spcBef>
                <a:spcPts val="320"/>
              </a:spcBef>
              <a:spcAft>
                <a:spcPts val="0"/>
              </a:spcAft>
              <a:buClr>
                <a:srgbClr val="00BEE2"/>
              </a:buClr>
              <a:buSzPts val="1600"/>
              <a:buChar char="■"/>
            </a:pPr>
            <a:r>
              <a:rPr lang="en-US" sz="1600" dirty="0"/>
              <a:t>Until you hit a critical point, memory leaks aren’t actually a problem</a:t>
            </a:r>
            <a:endParaRPr dirty="0"/>
          </a:p>
          <a:p>
            <a:pPr marL="660481" lvl="1" indent="-25512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/>
              <a:buChar char="🎢"/>
            </a:pPr>
            <a:r>
              <a:rPr lang="en-US" sz="1800" dirty="0"/>
              <a:t>…Later symptoms: performance drops off a cliff…</a:t>
            </a:r>
            <a:endParaRPr dirty="0"/>
          </a:p>
          <a:p>
            <a:pPr marL="888673" lvl="2" indent="-204096" algn="l" rtl="0">
              <a:spcBef>
                <a:spcPts val="320"/>
              </a:spcBef>
              <a:spcAft>
                <a:spcPts val="0"/>
              </a:spcAft>
              <a:buClr>
                <a:srgbClr val="00BEE2"/>
              </a:buClr>
              <a:buSzPts val="1600"/>
              <a:buChar char="■"/>
            </a:pPr>
            <a:r>
              <a:rPr lang="en-US" sz="1600" dirty="0"/>
              <a:t>Memory hierarchy behavior tends to be great just up until it isn’t, then it hits several cliffs</a:t>
            </a:r>
            <a:endParaRPr dirty="0"/>
          </a:p>
          <a:p>
            <a:pPr marL="660481" lvl="1" indent="-25512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/>
              <a:buChar char="😈"/>
            </a:pPr>
            <a:r>
              <a:rPr lang="en-US" sz="1800" dirty="0"/>
              <a:t>…and then your program is killed off! </a:t>
            </a:r>
            <a:endParaRPr dirty="0"/>
          </a:p>
          <a:p>
            <a:pPr marL="888673" lvl="2" indent="-204096" algn="l" rtl="0">
              <a:spcBef>
                <a:spcPts val="320"/>
              </a:spcBef>
              <a:spcAft>
                <a:spcPts val="0"/>
              </a:spcAft>
              <a:buClr>
                <a:srgbClr val="00BEE2"/>
              </a:buClr>
              <a:buSzPts val="1600"/>
              <a:buChar char="■"/>
            </a:pPr>
            <a:r>
              <a:rPr lang="en-US" sz="1600" dirty="0"/>
              <a:t>Because the operating system (OS) says “no” when you ask for more memory</a:t>
            </a:r>
            <a:endParaRPr dirty="0"/>
          </a:p>
          <a:p>
            <a:pPr marL="888673" lvl="2" indent="-112847" algn="l" rtl="0">
              <a:spcBef>
                <a:spcPts val="287"/>
              </a:spcBef>
              <a:spcAft>
                <a:spcPts val="0"/>
              </a:spcAft>
              <a:buClr>
                <a:srgbClr val="00BEE2"/>
              </a:buClr>
              <a:buSzPts val="1437"/>
              <a:buNone/>
            </a:pPr>
            <a:endParaRPr sz="1437" dirty="0"/>
          </a:p>
          <a:p>
            <a:pPr marL="367091" lvl="0" indent="-174939" algn="l" rtl="0">
              <a:spcBef>
                <a:spcPts val="625"/>
              </a:spcBef>
              <a:spcAft>
                <a:spcPts val="0"/>
              </a:spcAft>
              <a:buSzPts val="2066"/>
              <a:buNone/>
            </a:pPr>
            <a:endParaRPr sz="2175" dirty="0"/>
          </a:p>
        </p:txBody>
      </p:sp>
      <p:sp>
        <p:nvSpPr>
          <p:cNvPr id="565" name="Google Shape;565;p29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Failure to </a:t>
            </a:r>
            <a:r>
              <a:rPr lang="en-US" b="0">
                <a:latin typeface="Consolas"/>
                <a:ea typeface="Consolas"/>
                <a:cs typeface="Consolas"/>
                <a:sym typeface="Consolas"/>
              </a:rPr>
              <a:t>free()</a:t>
            </a:r>
            <a:endParaRPr/>
          </a:p>
        </p:txBody>
      </p:sp>
      <p:pic>
        <p:nvPicPr>
          <p:cNvPr id="566" name="Google Shape;566;p29" descr="てんとう虫のイラスト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8556" y="38100"/>
            <a:ext cx="601965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4534829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“</a:t>
            </a:r>
            <a:r>
              <a:rPr lang="en-US" sz="2000" b="1" dirty="0">
                <a:solidFill>
                  <a:srgbClr val="D8E156"/>
                </a:solidFill>
              </a:rPr>
              <a:t>Dangling reference</a:t>
            </a:r>
            <a:r>
              <a:rPr lang="en-US" sz="2000" dirty="0"/>
              <a:t>”</a:t>
            </a:r>
            <a:br>
              <a:rPr lang="en-US" sz="2000" dirty="0"/>
            </a:br>
            <a:r>
              <a:rPr lang="en-US" sz="2000" dirty="0"/>
              <a:t>When you keep using a pointer, even after it has been deallocated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2449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endParaRPr sz="2000"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Reads after the free may be corrupted!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If something else takes over that memory, your program will probably read the wrong information!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Writes corrupt other data!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Uh oh...  Your program crashes later!</a:t>
            </a:r>
            <a:endParaRPr dirty="0"/>
          </a:p>
        </p:txBody>
      </p:sp>
      <p:sp>
        <p:nvSpPr>
          <p:cNvPr id="572" name="Google Shape;572;p30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after Free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3" name="Google Shape;573;p30"/>
          <p:cNvSpPr txBox="1">
            <a:spLocks noGrp="1"/>
          </p:cNvSpPr>
          <p:nvPr>
            <p:ph type="sldNum" idx="12"/>
          </p:nvPr>
        </p:nvSpPr>
        <p:spPr>
          <a:xfrm>
            <a:off x="8683625" y="13098463"/>
            <a:ext cx="46037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26</a:t>
            </a:fld>
            <a:endParaRPr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74" name="Google Shape;574;p30" descr="てんとう虫のイラスト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8556" y="38100"/>
            <a:ext cx="601965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0"/>
          <p:cNvSpPr txBox="1"/>
          <p:nvPr/>
        </p:nvSpPr>
        <p:spPr>
          <a:xfrm>
            <a:off x="4724400" y="738086"/>
            <a:ext cx="4203290" cy="164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struct foo *f;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 = malloc(sizeof(struct foo));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free(f);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bar(f-&gt;a); 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!!!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Double-Free...</a:t>
            </a:r>
            <a:endParaRPr/>
          </a:p>
        </p:txBody>
      </p:sp>
      <p:sp>
        <p:nvSpPr>
          <p:cNvPr id="581" name="Google Shape;581;p31"/>
          <p:cNvSpPr txBox="1">
            <a:spLocks noGrp="1"/>
          </p:cNvSpPr>
          <p:nvPr>
            <p:ph type="body" idx="1"/>
          </p:nvPr>
        </p:nvSpPr>
        <p:spPr>
          <a:xfrm>
            <a:off x="304800" y="2495550"/>
            <a:ext cx="787717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May cause either a use-after-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free</a:t>
            </a:r>
            <a:r>
              <a:rPr lang="en-US" sz="2000" dirty="0"/>
              <a:t> (because something else called </a:t>
            </a:r>
            <a:r>
              <a:rPr lang="en-US" sz="2000" dirty="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malloc()</a:t>
            </a:r>
            <a:r>
              <a:rPr lang="en-US" sz="2000" dirty="0"/>
              <a:t> and got that data) or corrupt heap data (because you are no longer freeing a pointer tracked by </a:t>
            </a:r>
            <a:r>
              <a:rPr lang="en-US" sz="2000" dirty="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r>
              <a:rPr lang="en-US" sz="2000" dirty="0"/>
              <a:t>)</a:t>
            </a:r>
            <a:endParaRPr dirty="0"/>
          </a:p>
        </p:txBody>
      </p:sp>
      <p:sp>
        <p:nvSpPr>
          <p:cNvPr id="582" name="Google Shape;582;p31"/>
          <p:cNvSpPr txBox="1">
            <a:spLocks noGrp="1"/>
          </p:cNvSpPr>
          <p:nvPr>
            <p:ph type="sldNum" idx="12"/>
          </p:nvPr>
        </p:nvSpPr>
        <p:spPr>
          <a:xfrm>
            <a:off x="8683625" y="13098463"/>
            <a:ext cx="46037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27</a:t>
            </a:fld>
            <a:endParaRPr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3" name="Google Shape;583;p31"/>
          <p:cNvSpPr txBox="1"/>
          <p:nvPr/>
        </p:nvSpPr>
        <p:spPr>
          <a:xfrm>
            <a:off x="609600" y="817424"/>
            <a:ext cx="81534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struct foo *f = (struct foo *) malloc(10*sizeof(struct foo));</a:t>
            </a:r>
            <a:b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free(f);</a:t>
            </a:r>
            <a:b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free(f); </a:t>
            </a:r>
            <a:r>
              <a:rPr lang="en-US" sz="1600" b="0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!!!</a:t>
            </a:r>
            <a:endParaRPr/>
          </a:p>
        </p:txBody>
      </p:sp>
      <p:pic>
        <p:nvPicPr>
          <p:cNvPr id="2" name="Google Shape;574;p30" descr="てんとう虫のイラスト">
            <a:extLst>
              <a:ext uri="{FF2B5EF4-FFF2-40B4-BE49-F238E27FC236}">
                <a16:creationId xmlns:a16="http://schemas.microsoft.com/office/drawing/2014/main" id="{0E04BC5E-4DF3-B441-CE9B-F7E74C38EE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8556" y="38100"/>
            <a:ext cx="601965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2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”</a:t>
            </a:r>
            <a:r>
              <a:rPr lang="en-US" sz="2000" dirty="0">
                <a:solidFill>
                  <a:srgbClr val="D8E156"/>
                </a:solidFill>
              </a:rPr>
              <a:t>Dangling reference</a:t>
            </a:r>
            <a:r>
              <a:rPr lang="en-US" sz="2000" dirty="0"/>
              <a:t>”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Remember, when you 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realloc</a:t>
            </a:r>
            <a:r>
              <a:rPr lang="en-US" sz="2000" dirty="0"/>
              <a:t> it can copy data to a different part of the heap.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sz="2400"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Reads may be corrupted, and writes may corrupt other pieces of memory.</a:t>
            </a:r>
            <a:endParaRPr dirty="0"/>
          </a:p>
        </p:txBody>
      </p:sp>
      <p:sp>
        <p:nvSpPr>
          <p:cNvPr id="590" name="Google Shape;590;p32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Forgetting </a:t>
            </a:r>
            <a:r>
              <a:rPr lang="en-US" b="0">
                <a:latin typeface="Consolas"/>
                <a:ea typeface="Consolas"/>
                <a:cs typeface="Consolas"/>
                <a:sym typeface="Consolas"/>
              </a:rPr>
              <a:t>realloc()</a:t>
            </a:r>
            <a:r>
              <a:rPr lang="en-US"/>
              <a:t> Can Move Data</a:t>
            </a:r>
            <a:endParaRPr/>
          </a:p>
        </p:txBody>
      </p:sp>
      <p:pic>
        <p:nvPicPr>
          <p:cNvPr id="591" name="Google Shape;591;p32" descr="てんとう虫のイラスト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8556" y="38100"/>
            <a:ext cx="601965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2"/>
          <p:cNvSpPr txBox="1"/>
          <p:nvPr/>
        </p:nvSpPr>
        <p:spPr>
          <a:xfrm>
            <a:off x="304800" y="1878949"/>
            <a:ext cx="5117690" cy="231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 *nums;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nums = malloc(10*sizeof(int));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 *g = nums;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nums = realloc(nums,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20*sizeof(int));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g could now point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to invalid memory</a:t>
            </a:r>
            <a:endParaRPr/>
          </a:p>
        </p:txBody>
      </p:sp>
      <p:sp>
        <p:nvSpPr>
          <p:cNvPr id="593" name="Google Shape;593;p32"/>
          <p:cNvSpPr txBox="1"/>
          <p:nvPr/>
        </p:nvSpPr>
        <p:spPr>
          <a:xfrm>
            <a:off x="4876800" y="1657350"/>
            <a:ext cx="5117690" cy="253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int *nums;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nums = malloc(10*sizeof(int));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b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// forget to update nums</a:t>
            </a:r>
            <a:endParaRPr sz="16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// on realloc call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realloc(nums, 20*sizeof(int));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nums could now point 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to invalid memory,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and we could have potentially</a:t>
            </a:r>
            <a:endParaRPr/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lost a pointer to a new block</a:t>
            </a:r>
            <a:endParaRPr/>
          </a:p>
        </p:txBody>
      </p:sp>
      <p:cxnSp>
        <p:nvCxnSpPr>
          <p:cNvPr id="594" name="Google Shape;594;p32"/>
          <p:cNvCxnSpPr/>
          <p:nvPr/>
        </p:nvCxnSpPr>
        <p:spPr>
          <a:xfrm>
            <a:off x="4724400" y="1962150"/>
            <a:ext cx="0" cy="2092881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 txBox="1"/>
          <p:nvPr/>
        </p:nvSpPr>
        <p:spPr>
          <a:xfrm>
            <a:off x="304800" y="1200150"/>
            <a:ext cx="464820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void free_mem_x() {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int fnh[3];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free(fnh); 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void free_mem_y() {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int *fum = malloc(4*sizeof(int));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free(fum+1);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free(fum);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free(fum);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00" name="Google Shape;600;p33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60945" lvl="0" indent="0" algn="l" rtl="0">
              <a:spcBef>
                <a:spcPts val="0"/>
              </a:spcBef>
              <a:spcAft>
                <a:spcPts val="0"/>
              </a:spcAft>
              <a:buSzPts val="2280"/>
              <a:buNone/>
            </a:pPr>
            <a:r>
              <a:rPr lang="en-US"/>
              <a:t>How many memory management errors are in this code?</a:t>
            </a: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Faulty Heap Management</a:t>
            </a:r>
            <a:endParaRPr/>
          </a:p>
        </p:txBody>
      </p:sp>
      <p:sp>
        <p:nvSpPr>
          <p:cNvPr id="603" name="Google Shape;603;p33"/>
          <p:cNvSpPr txBox="1"/>
          <p:nvPr/>
        </p:nvSpPr>
        <p:spPr>
          <a:xfrm>
            <a:off x="6934200" y="1833086"/>
            <a:ext cx="19812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/>
          </a:p>
        </p:txBody>
      </p:sp>
      <p:sp>
        <p:nvSpPr>
          <p:cNvPr id="604" name="Google Shape;604;p33"/>
          <p:cNvSpPr txBox="1"/>
          <p:nvPr/>
        </p:nvSpPr>
        <p:spPr>
          <a:xfrm>
            <a:off x="7027896" y="158234"/>
            <a:ext cx="18875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[Concept Check]</a:t>
            </a:r>
            <a:endParaRPr/>
          </a:p>
        </p:txBody>
      </p:sp>
      <p:sp>
        <p:nvSpPr>
          <p:cNvPr id="605" name="Google Shape;605;p33"/>
          <p:cNvSpPr txBox="1"/>
          <p:nvPr/>
        </p:nvSpPr>
        <p:spPr>
          <a:xfrm>
            <a:off x="7410769" y="1098816"/>
            <a:ext cx="1733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[for next time]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AEA0-6E28-2B88-A28B-77C5A3CF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1" y="681037"/>
            <a:ext cx="4763429" cy="4024313"/>
          </a:xfrm>
        </p:spPr>
        <p:txBody>
          <a:bodyPr>
            <a:noAutofit/>
          </a:bodyPr>
          <a:lstStyle/>
          <a:p>
            <a:r>
              <a:rPr lang="en-US" sz="2000" dirty="0"/>
              <a:t>Modern machines are</a:t>
            </a:r>
            <a:br>
              <a:rPr lang="en-US" sz="2000" dirty="0"/>
            </a:br>
            <a:r>
              <a:rPr lang="en-US" sz="2000" dirty="0"/>
              <a:t>“byte-addressable.”</a:t>
            </a:r>
          </a:p>
          <a:p>
            <a:pPr lvl="1"/>
            <a:r>
              <a:rPr lang="en-US" sz="1800" dirty="0"/>
              <a:t>Hardware’s memory composed of 8-bit storage cells; each byte has a unique address</a:t>
            </a:r>
          </a:p>
          <a:p>
            <a:r>
              <a:rPr lang="en-US" sz="2000" dirty="0"/>
              <a:t>We commonly think in terms of</a:t>
            </a:r>
            <a:br>
              <a:rPr lang="en-US" sz="2000" dirty="0"/>
            </a:br>
            <a:r>
              <a:rPr lang="en-US" sz="2000" dirty="0"/>
              <a:t> </a:t>
            </a:r>
            <a:r>
              <a:rPr lang="en-US" sz="2000" dirty="0">
                <a:solidFill>
                  <a:srgbClr val="D8E156"/>
                </a:solidFill>
              </a:rPr>
              <a:t>“word size”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aka number of bits in an address</a:t>
            </a:r>
          </a:p>
          <a:p>
            <a:pPr lvl="1"/>
            <a:r>
              <a:rPr lang="en-US" sz="1800" dirty="0"/>
              <a:t>A </a:t>
            </a:r>
            <a:r>
              <a:rPr lang="en-US" sz="1800" b="1" dirty="0">
                <a:solidFill>
                  <a:schemeClr val="accent4"/>
                </a:solidFill>
              </a:rPr>
              <a:t>32b</a:t>
            </a:r>
            <a:r>
              <a:rPr lang="en-US" sz="1800" dirty="0"/>
              <a:t> architecture has </a:t>
            </a:r>
            <a:r>
              <a:rPr lang="en-US" sz="1800" b="1" dirty="0">
                <a:solidFill>
                  <a:schemeClr val="accent4"/>
                </a:solidFill>
              </a:rPr>
              <a:t>4-byte words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All pointer sizes on 32b architecture:</a:t>
            </a:r>
            <a:br>
              <a:rPr lang="en-US" sz="1800" dirty="0"/>
            </a:b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(int *) ==  …  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==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(char *) == 4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418F9-8764-D8CE-54F0-2540C806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Addresses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E4D528F-7682-C181-7F46-8B84A6BA8862}"/>
              </a:ext>
            </a:extLst>
          </p:cNvPr>
          <p:cNvGraphicFramePr>
            <a:graphicFrameLocks noGrp="1"/>
          </p:cNvGraphicFramePr>
          <p:nvPr/>
        </p:nvGraphicFramePr>
        <p:xfrm>
          <a:off x="5133976" y="819150"/>
          <a:ext cx="3581400" cy="4114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6020">
                  <a:extLst>
                    <a:ext uri="{9D8B030D-6E8A-4147-A177-3AD203B41FA5}">
                      <a16:colId xmlns:a16="http://schemas.microsoft.com/office/drawing/2014/main" val="211531092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2814873413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4113478966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2143583495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120073473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r"/>
                      <a:endParaRPr lang="en-US" sz="1200" b="0" i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+2</a:t>
                      </a:r>
                    </a:p>
                  </a:txBody>
                  <a:tcPr anchor="ctr">
                    <a:lnL>
                      <a:noFill/>
                    </a:lnL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19088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/>
                      <a:r>
                        <a:rPr lang="en-US" sz="1200" b="0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0xFFFFFFFC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int32_t *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5229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0xFFFFFFF8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short *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10424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0xFFFFFFF4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char *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9819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0xFFFFFFF0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25259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0xFFFFFFEC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228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0xFFFFFFE8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64712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60726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0x0C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94123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0x08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47107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929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1684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84868C3-D38D-16F8-3FEC-B115CA8ADD05}"/>
              </a:ext>
            </a:extLst>
          </p:cNvPr>
          <p:cNvSpPr txBox="1"/>
          <p:nvPr/>
        </p:nvSpPr>
        <p:spPr>
          <a:xfrm>
            <a:off x="5405437" y="133350"/>
            <a:ext cx="358139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49363" algn="l"/>
                <a:tab pos="2627313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alibri"/>
                <a:ea typeface="ＭＳ Ｐゴシック" pitchFamily="-1" charset="-128"/>
              </a:rPr>
              <a:t>How to read byte addresses: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249363" algn="l"/>
                <a:tab pos="2627313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alibri"/>
                <a:ea typeface="ＭＳ Ｐゴシック" pitchFamily="-1" charset="-128"/>
              </a:rPr>
              <a:t> 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0x…FFFE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alibri"/>
                <a:ea typeface="ＭＳ Ｐゴシック" pitchFamily="-1" charset="-128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0x…FFFC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9FCC3C-DE5F-4452-0BFD-90E4DED4A4D6}"/>
              </a:ext>
            </a:extLst>
          </p:cNvPr>
          <p:cNvGrpSpPr/>
          <p:nvPr/>
        </p:nvGrpSpPr>
        <p:grpSpPr>
          <a:xfrm>
            <a:off x="6858000" y="511277"/>
            <a:ext cx="2059858" cy="993673"/>
            <a:chOff x="6858000" y="511277"/>
            <a:chExt cx="2059858" cy="993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438D3D-F3B7-BCD8-7C4F-43DFCA87AABE}"/>
                </a:ext>
              </a:extLst>
            </p:cNvPr>
            <p:cNvSpPr/>
            <p:nvPr/>
          </p:nvSpPr>
          <p:spPr>
            <a:xfrm>
              <a:off x="6858000" y="1169670"/>
              <a:ext cx="614965" cy="3352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EED878-079A-32A4-B749-0F913AEDF652}"/>
                </a:ext>
              </a:extLst>
            </p:cNvPr>
            <p:cNvSpPr/>
            <p:nvPr/>
          </p:nvSpPr>
          <p:spPr>
            <a:xfrm>
              <a:off x="8077200" y="1169670"/>
              <a:ext cx="614965" cy="3352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0C932A4-59BD-D5E2-CA39-8C8D55A6D978}"/>
                </a:ext>
              </a:extLst>
            </p:cNvPr>
            <p:cNvSpPr/>
            <p:nvPr/>
          </p:nvSpPr>
          <p:spPr>
            <a:xfrm>
              <a:off x="8662219" y="511277"/>
              <a:ext cx="255639" cy="796413"/>
            </a:xfrm>
            <a:custGeom>
              <a:avLst/>
              <a:gdLst>
                <a:gd name="connsiteX0" fmla="*/ 216310 w 255639"/>
                <a:gd name="connsiteY0" fmla="*/ 0 h 796413"/>
                <a:gd name="connsiteX1" fmla="*/ 235975 w 255639"/>
                <a:gd name="connsiteY1" fmla="*/ 68826 h 796413"/>
                <a:gd name="connsiteX2" fmla="*/ 157316 w 255639"/>
                <a:gd name="connsiteY2" fmla="*/ 324465 h 796413"/>
                <a:gd name="connsiteX3" fmla="*/ 137652 w 255639"/>
                <a:gd name="connsiteY3" fmla="*/ 363794 h 796413"/>
                <a:gd name="connsiteX4" fmla="*/ 78658 w 255639"/>
                <a:gd name="connsiteY4" fmla="*/ 432620 h 796413"/>
                <a:gd name="connsiteX5" fmla="*/ 29497 w 255639"/>
                <a:gd name="connsiteY5" fmla="*/ 422788 h 796413"/>
                <a:gd name="connsiteX6" fmla="*/ 0 w 255639"/>
                <a:gd name="connsiteY6" fmla="*/ 353962 h 796413"/>
                <a:gd name="connsiteX7" fmla="*/ 9833 w 255639"/>
                <a:gd name="connsiteY7" fmla="*/ 314633 h 796413"/>
                <a:gd name="connsiteX8" fmla="*/ 176981 w 255639"/>
                <a:gd name="connsiteY8" fmla="*/ 294968 h 796413"/>
                <a:gd name="connsiteX9" fmla="*/ 245807 w 255639"/>
                <a:gd name="connsiteY9" fmla="*/ 383458 h 796413"/>
                <a:gd name="connsiteX10" fmla="*/ 255639 w 255639"/>
                <a:gd name="connsiteY10" fmla="*/ 422788 h 796413"/>
                <a:gd name="connsiteX11" fmla="*/ 245807 w 255639"/>
                <a:gd name="connsiteY11" fmla="*/ 639097 h 796413"/>
                <a:gd name="connsiteX12" fmla="*/ 235975 w 255639"/>
                <a:gd name="connsiteY12" fmla="*/ 678426 h 796413"/>
                <a:gd name="connsiteX13" fmla="*/ 196646 w 255639"/>
                <a:gd name="connsiteY13" fmla="*/ 737420 h 796413"/>
                <a:gd name="connsiteX14" fmla="*/ 117987 w 255639"/>
                <a:gd name="connsiteY14" fmla="*/ 796413 h 79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639" h="796413">
                  <a:moveTo>
                    <a:pt x="216310" y="0"/>
                  </a:moveTo>
                  <a:cubicBezTo>
                    <a:pt x="222865" y="22942"/>
                    <a:pt x="235975" y="44966"/>
                    <a:pt x="235975" y="68826"/>
                  </a:cubicBezTo>
                  <a:cubicBezTo>
                    <a:pt x="235975" y="198241"/>
                    <a:pt x="212483" y="214131"/>
                    <a:pt x="157316" y="324465"/>
                  </a:cubicBezTo>
                  <a:cubicBezTo>
                    <a:pt x="150761" y="337575"/>
                    <a:pt x="146446" y="352068"/>
                    <a:pt x="137652" y="363794"/>
                  </a:cubicBezTo>
                  <a:cubicBezTo>
                    <a:pt x="99812" y="414247"/>
                    <a:pt x="119742" y="391536"/>
                    <a:pt x="78658" y="432620"/>
                  </a:cubicBezTo>
                  <a:cubicBezTo>
                    <a:pt x="62271" y="429343"/>
                    <a:pt x="43096" y="432502"/>
                    <a:pt x="29497" y="422788"/>
                  </a:cubicBezTo>
                  <a:cubicBezTo>
                    <a:pt x="18869" y="415196"/>
                    <a:pt x="4802" y="368367"/>
                    <a:pt x="0" y="353962"/>
                  </a:cubicBezTo>
                  <a:cubicBezTo>
                    <a:pt x="3278" y="340852"/>
                    <a:pt x="1979" y="325629"/>
                    <a:pt x="9833" y="314633"/>
                  </a:cubicBezTo>
                  <a:cubicBezTo>
                    <a:pt x="50994" y="257008"/>
                    <a:pt x="117190" y="290369"/>
                    <a:pt x="176981" y="294968"/>
                  </a:cubicBezTo>
                  <a:cubicBezTo>
                    <a:pt x="209350" y="327337"/>
                    <a:pt x="222287" y="336418"/>
                    <a:pt x="245807" y="383458"/>
                  </a:cubicBezTo>
                  <a:cubicBezTo>
                    <a:pt x="251850" y="395545"/>
                    <a:pt x="252362" y="409678"/>
                    <a:pt x="255639" y="422788"/>
                  </a:cubicBezTo>
                  <a:cubicBezTo>
                    <a:pt x="252362" y="494891"/>
                    <a:pt x="251343" y="567132"/>
                    <a:pt x="245807" y="639097"/>
                  </a:cubicBezTo>
                  <a:cubicBezTo>
                    <a:pt x="244771" y="652570"/>
                    <a:pt x="242018" y="666339"/>
                    <a:pt x="235975" y="678426"/>
                  </a:cubicBezTo>
                  <a:cubicBezTo>
                    <a:pt x="225406" y="699565"/>
                    <a:pt x="216311" y="724310"/>
                    <a:pt x="196646" y="737420"/>
                  </a:cubicBezTo>
                  <a:cubicBezTo>
                    <a:pt x="129939" y="781891"/>
                    <a:pt x="154364" y="760038"/>
                    <a:pt x="117987" y="796413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87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36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6732-126A-4797-161E-0890F4DB4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FB5AB-D4F1-AE3B-C3A3-1EEF66412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3RcFpOuB6wLLLITQYEDuD?state=opened&amp;flow=Default&amp;onscreen=persist">
            <a:extLst>
              <a:ext uri="{FF2B5EF4-FFF2-40B4-BE49-F238E27FC236}">
                <a16:creationId xmlns:a16="http://schemas.microsoft.com/office/drawing/2014/main" id="{ED093B56-8EFF-97A3-AC69-489A0D56AE0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33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60945" lvl="0" indent="0" algn="l" rtl="0">
              <a:spcBef>
                <a:spcPts val="0"/>
              </a:spcBef>
              <a:spcAft>
                <a:spcPts val="0"/>
              </a:spcAft>
              <a:buSzPts val="2280"/>
              <a:buNone/>
            </a:pPr>
            <a:r>
              <a:rPr lang="en-US"/>
              <a:t>How many memory management errors are in this code?</a:t>
            </a:r>
            <a:endParaRPr/>
          </a:p>
        </p:txBody>
      </p:sp>
      <p:sp>
        <p:nvSpPr>
          <p:cNvPr id="618" name="Google Shape;618;p35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Faulty Heap Management</a:t>
            </a:r>
            <a:endParaRPr/>
          </a:p>
        </p:txBody>
      </p:sp>
      <p:sp>
        <p:nvSpPr>
          <p:cNvPr id="619" name="Google Shape;619;p35"/>
          <p:cNvSpPr txBox="1"/>
          <p:nvPr/>
        </p:nvSpPr>
        <p:spPr>
          <a:xfrm>
            <a:off x="6934200" y="1833086"/>
            <a:ext cx="19812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/>
          </a:p>
        </p:txBody>
      </p:sp>
      <p:sp>
        <p:nvSpPr>
          <p:cNvPr id="620" name="Google Shape;620;p35"/>
          <p:cNvSpPr txBox="1"/>
          <p:nvPr/>
        </p:nvSpPr>
        <p:spPr>
          <a:xfrm>
            <a:off x="304800" y="1200150"/>
            <a:ext cx="464820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void free_mem_x() {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int fnh[3];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free(fnh); 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void free_mem_y() {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int *fum = malloc(4*sizeof(int));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free(fum+1);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free(fum);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free(fum);</a:t>
            </a:r>
            <a:endParaRPr/>
          </a:p>
          <a:p>
            <a:pPr marL="793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</p:txBody>
      </p:sp>
      <p:sp>
        <p:nvSpPr>
          <p:cNvPr id="621" name="Google Shape;621;p35"/>
          <p:cNvSpPr txBox="1"/>
          <p:nvPr/>
        </p:nvSpPr>
        <p:spPr>
          <a:xfrm>
            <a:off x="2514600" y="1962150"/>
            <a:ext cx="3657600" cy="34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2" b="0" i="0" u="none" strike="noStrike" cap="none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free()</a:t>
            </a:r>
            <a:r>
              <a:rPr lang="en-US" sz="1612" b="0" i="0" u="none" strike="noStrike" cap="none">
                <a:solidFill>
                  <a:srgbClr val="00BEE2"/>
                </a:solidFill>
                <a:latin typeface="Calibri"/>
                <a:ea typeface="Calibri"/>
                <a:cs typeface="Calibri"/>
                <a:sym typeface="Calibri"/>
              </a:rPr>
              <a:t> on stack-allocated memory</a:t>
            </a:r>
            <a:endParaRPr/>
          </a:p>
        </p:txBody>
      </p:sp>
      <p:sp>
        <p:nvSpPr>
          <p:cNvPr id="622" name="Google Shape;622;p35"/>
          <p:cNvSpPr/>
          <p:nvPr/>
        </p:nvSpPr>
        <p:spPr>
          <a:xfrm>
            <a:off x="2307432" y="1962150"/>
            <a:ext cx="207168" cy="310150"/>
          </a:xfrm>
          <a:prstGeom prst="rightBrace">
            <a:avLst>
              <a:gd name="adj1" fmla="val 8333"/>
              <a:gd name="adj2" fmla="val 49861"/>
            </a:avLst>
          </a:prstGeom>
          <a:noFill/>
          <a:ln w="19050" cap="flat" cmpd="sng">
            <a:solidFill>
              <a:srgbClr val="00BE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35"/>
          <p:cNvSpPr txBox="1"/>
          <p:nvPr/>
        </p:nvSpPr>
        <p:spPr>
          <a:xfrm>
            <a:off x="2514600" y="3188357"/>
            <a:ext cx="3352800" cy="58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2" b="0" i="0" u="none" strike="noStrike" cap="none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free()</a:t>
            </a:r>
            <a:r>
              <a:rPr lang="en-US" sz="1612" b="0" i="0" u="none" strike="noStrike" cap="none">
                <a:solidFill>
                  <a:srgbClr val="00BEE2"/>
                </a:solidFill>
                <a:latin typeface="Calibri"/>
                <a:ea typeface="Calibri"/>
                <a:cs typeface="Calibri"/>
                <a:sym typeface="Calibri"/>
              </a:rPr>
              <a:t> on memory that isn’t the pointer from </a:t>
            </a:r>
            <a:r>
              <a:rPr lang="en-US" sz="1612" b="0" i="0" u="none" strike="noStrike" cap="none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/>
          </a:p>
        </p:txBody>
      </p:sp>
      <p:sp>
        <p:nvSpPr>
          <p:cNvPr id="624" name="Google Shape;624;p35"/>
          <p:cNvSpPr/>
          <p:nvPr/>
        </p:nvSpPr>
        <p:spPr>
          <a:xfrm>
            <a:off x="2307432" y="3204376"/>
            <a:ext cx="207168" cy="310150"/>
          </a:xfrm>
          <a:prstGeom prst="rightBrace">
            <a:avLst>
              <a:gd name="adj1" fmla="val 8333"/>
              <a:gd name="adj2" fmla="val 49861"/>
            </a:avLst>
          </a:prstGeom>
          <a:noFill/>
          <a:ln w="19050" cap="flat" cmpd="sng">
            <a:solidFill>
              <a:srgbClr val="00BE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35"/>
          <p:cNvSpPr/>
          <p:nvPr/>
        </p:nvSpPr>
        <p:spPr>
          <a:xfrm>
            <a:off x="2307432" y="4174556"/>
            <a:ext cx="207168" cy="310150"/>
          </a:xfrm>
          <a:prstGeom prst="rightBrace">
            <a:avLst>
              <a:gd name="adj1" fmla="val 8333"/>
              <a:gd name="adj2" fmla="val 49861"/>
            </a:avLst>
          </a:prstGeom>
          <a:noFill/>
          <a:ln w="19050" cap="flat" cmpd="sng">
            <a:solidFill>
              <a:srgbClr val="00BE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35"/>
          <p:cNvSpPr txBox="1"/>
          <p:nvPr/>
        </p:nvSpPr>
        <p:spPr>
          <a:xfrm>
            <a:off x="2514600" y="4162105"/>
            <a:ext cx="3352800" cy="34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12" b="0" i="0" u="none" strike="noStrike" cap="none">
                <a:solidFill>
                  <a:srgbClr val="00BEE2"/>
                </a:solidFill>
                <a:latin typeface="Calibri"/>
                <a:ea typeface="Calibri"/>
                <a:cs typeface="Calibri"/>
                <a:sym typeface="Calibri"/>
              </a:rPr>
              <a:t>Double </a:t>
            </a:r>
            <a:r>
              <a:rPr lang="en-US" sz="1612" b="0" i="0" u="none" strike="noStrike" cap="none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free()</a:t>
            </a:r>
            <a:endParaRPr/>
          </a:p>
        </p:txBody>
      </p:sp>
      <p:sp>
        <p:nvSpPr>
          <p:cNvPr id="627" name="Google Shape;627;p35"/>
          <p:cNvSpPr txBox="1"/>
          <p:nvPr/>
        </p:nvSpPr>
        <p:spPr>
          <a:xfrm>
            <a:off x="7027896" y="158234"/>
            <a:ext cx="18875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[Concept Check]</a:t>
            </a:r>
            <a:endParaRPr/>
          </a:p>
        </p:txBody>
      </p:sp>
      <p:sp>
        <p:nvSpPr>
          <p:cNvPr id="628" name="Google Shape;628;p35"/>
          <p:cNvSpPr txBox="1"/>
          <p:nvPr/>
        </p:nvSpPr>
        <p:spPr>
          <a:xfrm>
            <a:off x="7410769" y="1098816"/>
            <a:ext cx="1733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[for next time]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 err="1"/>
              <a:t>Valgrind</a:t>
            </a:r>
            <a:r>
              <a:rPr lang="en-US" sz="2000" dirty="0"/>
              <a:t> slows down your program by an order of magnitude, but...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It adds a tons of checks designed to catch most (but not all) memory errors</a:t>
            </a:r>
            <a:endParaRPr dirty="0"/>
          </a:p>
          <a:p>
            <a:pPr marL="970327" lvl="2" indent="-285750" algn="l" rtl="0">
              <a:spcBef>
                <a:spcPts val="287"/>
              </a:spcBef>
              <a:spcAft>
                <a:spcPts val="0"/>
              </a:spcAft>
              <a:buClr>
                <a:srgbClr val="00BEE2"/>
              </a:buClr>
              <a:buSzPts val="1437"/>
              <a:buFont typeface="Arial" panose="020B0604020202020204" pitchFamily="34" charset="0"/>
              <a:buChar char="•"/>
            </a:pPr>
            <a:r>
              <a:rPr lang="en-US" sz="1437" dirty="0"/>
              <a:t>Memory leaks</a:t>
            </a:r>
            <a:endParaRPr dirty="0"/>
          </a:p>
          <a:p>
            <a:pPr marL="970327" lvl="2" indent="-285750" algn="l" rtl="0">
              <a:spcBef>
                <a:spcPts val="287"/>
              </a:spcBef>
              <a:spcAft>
                <a:spcPts val="0"/>
              </a:spcAft>
              <a:buClr>
                <a:srgbClr val="00BEE2"/>
              </a:buClr>
              <a:buSzPts val="1437"/>
              <a:buFont typeface="Arial" panose="020B0604020202020204" pitchFamily="34" charset="0"/>
              <a:buChar char="•"/>
            </a:pPr>
            <a:r>
              <a:rPr lang="en-US" sz="1437" dirty="0"/>
              <a:t>Misuse of free</a:t>
            </a:r>
            <a:endParaRPr dirty="0"/>
          </a:p>
          <a:p>
            <a:pPr marL="970327" lvl="2" indent="-285750" algn="l" rtl="0">
              <a:spcBef>
                <a:spcPts val="287"/>
              </a:spcBef>
              <a:spcAft>
                <a:spcPts val="0"/>
              </a:spcAft>
              <a:buClr>
                <a:srgbClr val="00BEE2"/>
              </a:buClr>
              <a:buSzPts val="1437"/>
              <a:buFont typeface="Arial" panose="020B0604020202020204" pitchFamily="34" charset="0"/>
              <a:buChar char="•"/>
            </a:pPr>
            <a:r>
              <a:rPr lang="en-US" sz="1437" dirty="0"/>
              <a:t>Writing over the end of arrays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2066"/>
              <a:buFont typeface="Arial" panose="020B0604020202020204" pitchFamily="34" charset="0"/>
              <a:buChar char="•"/>
            </a:pPr>
            <a:r>
              <a:rPr lang="en-US" sz="2175" dirty="0"/>
              <a:t>Tools like </a:t>
            </a:r>
            <a:r>
              <a:rPr lang="en-US" sz="2175" dirty="0" err="1"/>
              <a:t>Valgrind</a:t>
            </a:r>
            <a:r>
              <a:rPr lang="en-US" sz="2175" dirty="0"/>
              <a:t> are absolutely essential for debugging C code.</a:t>
            </a:r>
            <a:endParaRPr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Valgrind to the rescue!!!</a:t>
            </a:r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83625" y="13098463"/>
            <a:ext cx="46037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32</a:t>
            </a:fld>
            <a:endParaRPr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6" name="Google Shape;636;p36"/>
          <p:cNvSpPr txBox="1"/>
          <p:nvPr/>
        </p:nvSpPr>
        <p:spPr>
          <a:xfrm>
            <a:off x="194008" y="4019550"/>
            <a:ext cx="2168192" cy="3416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out Lab 02!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7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C has 3 pools of memory for variables: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D8E156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8E156"/>
                </a:solidFill>
              </a:rPr>
              <a:t>Data</a:t>
            </a:r>
            <a:r>
              <a:rPr lang="en-US" sz="1800" dirty="0"/>
              <a:t>: </a:t>
            </a:r>
            <a:r>
              <a:rPr lang="en-US" sz="1800" b="1" dirty="0"/>
              <a:t>global/static </a:t>
            </a:r>
            <a:r>
              <a:rPr lang="en-US" sz="1800" dirty="0"/>
              <a:t>variable storage, basically permanent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D8E156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8E156"/>
                </a:solidFill>
              </a:rPr>
              <a:t>Stack</a:t>
            </a:r>
            <a:r>
              <a:rPr lang="en-US" sz="1800" dirty="0"/>
              <a:t>: </a:t>
            </a:r>
            <a:r>
              <a:rPr lang="en-US" sz="1800" b="1" dirty="0"/>
              <a:t>local variable </a:t>
            </a:r>
            <a:r>
              <a:rPr lang="en-US" sz="1800" dirty="0"/>
              <a:t>storage, parameters, return address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D8E156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8E156"/>
                </a:solidFill>
              </a:rPr>
              <a:t>Heap </a:t>
            </a:r>
            <a:r>
              <a:rPr lang="en-US" sz="1800" dirty="0"/>
              <a:t>(</a:t>
            </a:r>
            <a:r>
              <a:rPr lang="en-US" sz="1800" b="1" dirty="0"/>
              <a:t>dynamic </a:t>
            </a:r>
            <a:r>
              <a:rPr lang="en-US" sz="1800" dirty="0"/>
              <a:t>storage): malloc() grabs space from here, free() returns it. 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(4</a:t>
            </a:r>
            <a:r>
              <a:rPr lang="en-US" sz="1800" baseline="30000" dirty="0"/>
              <a:t>th</a:t>
            </a:r>
            <a:r>
              <a:rPr lang="en-US" sz="1800" dirty="0"/>
              <a:t> memory pool: text, for the program executable itself)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Heap data is biggest source of bugs in C code!</a:t>
            </a:r>
            <a:endParaRPr sz="2000" dirty="0">
              <a:solidFill>
                <a:srgbClr val="FFC11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37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in Conclusion…</a:t>
            </a:r>
            <a:endParaRPr/>
          </a:p>
        </p:txBody>
      </p:sp>
      <p:sp>
        <p:nvSpPr>
          <p:cNvPr id="643" name="Google Shape;643;p37"/>
          <p:cNvSpPr/>
          <p:nvPr/>
        </p:nvSpPr>
        <p:spPr>
          <a:xfrm>
            <a:off x="8382000" y="4171950"/>
            <a:ext cx="990600" cy="5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🗹</a:t>
            </a:r>
            <a:endParaRPr sz="2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>
            <a:spLocks noGrp="1"/>
          </p:cNvSpPr>
          <p:nvPr>
            <p:ph type="body" idx="1"/>
          </p:nvPr>
        </p:nvSpPr>
        <p:spPr>
          <a:xfrm>
            <a:off x="247828" y="681038"/>
            <a:ext cx="376345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/>
          <a:p>
            <a:pPr marL="66446" lvl="0" indent="0" algn="l" rtl="0">
              <a:spcBef>
                <a:spcPts val="625"/>
              </a:spcBef>
              <a:spcAft>
                <a:spcPts val="0"/>
              </a:spcAft>
              <a:buSzPts val="2554"/>
              <a:buNone/>
            </a:pPr>
            <a:r>
              <a:rPr lang="en-US"/>
              <a:t>Linked List Example</a:t>
            </a:r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2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Memory Locations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Stack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Heap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Char char="•"/>
            </a:pPr>
            <a:r>
              <a:rPr lang="en-US"/>
              <a:t>Linked List Example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When Memory Goes Bad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Implementing Memory Management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"/>
          <p:cNvSpPr txBox="1"/>
          <p:nvPr/>
        </p:nvSpPr>
        <p:spPr>
          <a:xfrm>
            <a:off x="531996" y="777478"/>
            <a:ext cx="8612004" cy="342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 include &lt;string.h&gt;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int main()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struct Node *head = NULL;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add_to_front(&amp;head, "abc");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…  // free nodes, strings here…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void add_to_front(struct Node **head_ptr, char *data)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*node = (struct Node *) malloc(sizeof(struct Node));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node-&gt;data = (char *) malloc(strlen(data) + 1); // extra byte!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strcpy(node-&gt;data, data);  // strcpy also copies null terminator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node-&gt;next = *head_ptr;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*head_ptr = node;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  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 Example</a:t>
            </a:r>
            <a:endParaRPr/>
          </a:p>
        </p:txBody>
      </p:sp>
      <p:sp>
        <p:nvSpPr>
          <p:cNvPr id="348" name="Google Shape;348;p19"/>
          <p:cNvSpPr txBox="1"/>
          <p:nvPr/>
        </p:nvSpPr>
        <p:spPr>
          <a:xfrm>
            <a:off x="6089855" y="789682"/>
            <a:ext cx="2837835" cy="107721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*data;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*next;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</p:txBody>
      </p:sp>
      <p:sp>
        <p:nvSpPr>
          <p:cNvPr id="349" name="Google Shape;349;p19"/>
          <p:cNvSpPr txBox="1"/>
          <p:nvPr/>
        </p:nvSpPr>
        <p:spPr>
          <a:xfrm>
            <a:off x="77560" y="789682"/>
            <a:ext cx="455839" cy="275767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 Example</a:t>
            </a:r>
            <a:endParaRPr/>
          </a:p>
        </p:txBody>
      </p:sp>
      <p:sp>
        <p:nvSpPr>
          <p:cNvPr id="355" name="Google Shape;355;p20"/>
          <p:cNvSpPr txBox="1"/>
          <p:nvPr/>
        </p:nvSpPr>
        <p:spPr>
          <a:xfrm>
            <a:off x="531996" y="777478"/>
            <a:ext cx="8612004" cy="342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 include &lt;string.h&gt;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*head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AA7EFA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add_to_front(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head, 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"abc"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… 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free nodes, strings here…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add_to_front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**head_ptr,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*data)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*node = (struct Node *) malloc(sizeof(struct Node));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node-&gt;data = (char *) malloc(strlen(data) + 1); // extra byte!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strcpy(node-&gt;data, data);  // strcpy also copies null terminator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node-&gt;next = *head_ptr;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*head_ptr = node;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  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6089855" y="789682"/>
            <a:ext cx="283783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struct Node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char *data;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*next;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</p:txBody>
      </p:sp>
      <p:sp>
        <p:nvSpPr>
          <p:cNvPr id="357" name="Google Shape;357;p20"/>
          <p:cNvSpPr/>
          <p:nvPr/>
        </p:nvSpPr>
        <p:spPr>
          <a:xfrm>
            <a:off x="7800976" y="38201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/>
          </a:p>
        </p:txBody>
      </p:sp>
      <p:sp>
        <p:nvSpPr>
          <p:cNvPr id="358" name="Google Shape;358;p20"/>
          <p:cNvSpPr txBox="1"/>
          <p:nvPr/>
        </p:nvSpPr>
        <p:spPr>
          <a:xfrm>
            <a:off x="7020364" y="3818862"/>
            <a:ext cx="7890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/>
          </a:p>
        </p:txBody>
      </p:sp>
      <p:sp>
        <p:nvSpPr>
          <p:cNvPr id="359" name="Google Shape;359;p20"/>
          <p:cNvSpPr/>
          <p:nvPr/>
        </p:nvSpPr>
        <p:spPr>
          <a:xfrm>
            <a:off x="5791200" y="3823689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0" name="Google Shape;360;p20"/>
          <p:cNvSpPr txBox="1"/>
          <p:nvPr/>
        </p:nvSpPr>
        <p:spPr>
          <a:xfrm>
            <a:off x="4761456" y="3822434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head_ptr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0"/>
          <p:cNvSpPr/>
          <p:nvPr/>
        </p:nvSpPr>
        <p:spPr>
          <a:xfrm>
            <a:off x="6411686" y="3409950"/>
            <a:ext cx="1382532" cy="578957"/>
          </a:xfrm>
          <a:custGeom>
            <a:avLst/>
            <a:gdLst/>
            <a:ahLst/>
            <a:cxnLst/>
            <a:rect l="l" t="t" r="r" b="b"/>
            <a:pathLst>
              <a:path w="1382532" h="578957" extrusionOk="0">
                <a:moveTo>
                  <a:pt x="0" y="578957"/>
                </a:moveTo>
                <a:cubicBezTo>
                  <a:pt x="2115" y="559922"/>
                  <a:pt x="17494" y="417423"/>
                  <a:pt x="21771" y="393900"/>
                </a:cubicBezTo>
                <a:cubicBezTo>
                  <a:pt x="23824" y="382611"/>
                  <a:pt x="29028" y="372129"/>
                  <a:pt x="32657" y="361243"/>
                </a:cubicBezTo>
                <a:cubicBezTo>
                  <a:pt x="38800" y="318243"/>
                  <a:pt x="43818" y="273055"/>
                  <a:pt x="54428" y="230615"/>
                </a:cubicBezTo>
                <a:cubicBezTo>
                  <a:pt x="57211" y="219483"/>
                  <a:pt x="60182" y="208220"/>
                  <a:pt x="65314" y="197957"/>
                </a:cubicBezTo>
                <a:cubicBezTo>
                  <a:pt x="77547" y="173490"/>
                  <a:pt x="99106" y="149840"/>
                  <a:pt x="119743" y="132643"/>
                </a:cubicBezTo>
                <a:cubicBezTo>
                  <a:pt x="129794" y="124268"/>
                  <a:pt x="142184" y="119045"/>
                  <a:pt x="152400" y="110872"/>
                </a:cubicBezTo>
                <a:cubicBezTo>
                  <a:pt x="179413" y="89261"/>
                  <a:pt x="170741" y="82795"/>
                  <a:pt x="206828" y="67329"/>
                </a:cubicBezTo>
                <a:cubicBezTo>
                  <a:pt x="222473" y="60624"/>
                  <a:pt x="292400" y="48657"/>
                  <a:pt x="304800" y="45557"/>
                </a:cubicBezTo>
                <a:cubicBezTo>
                  <a:pt x="315932" y="42774"/>
                  <a:pt x="326205" y="36922"/>
                  <a:pt x="337457" y="34672"/>
                </a:cubicBezTo>
                <a:cubicBezTo>
                  <a:pt x="362617" y="29640"/>
                  <a:pt x="388413" y="28376"/>
                  <a:pt x="413657" y="23786"/>
                </a:cubicBezTo>
                <a:cubicBezTo>
                  <a:pt x="428377" y="21110"/>
                  <a:pt x="442370" y="14877"/>
                  <a:pt x="457200" y="12900"/>
                </a:cubicBezTo>
                <a:cubicBezTo>
                  <a:pt x="496927" y="7603"/>
                  <a:pt x="537029" y="5643"/>
                  <a:pt x="576943" y="2015"/>
                </a:cubicBezTo>
                <a:cubicBezTo>
                  <a:pt x="689429" y="5643"/>
                  <a:pt x="801856" y="12900"/>
                  <a:pt x="914400" y="12900"/>
                </a:cubicBezTo>
                <a:cubicBezTo>
                  <a:pt x="1175658" y="12900"/>
                  <a:pt x="849083" y="-16127"/>
                  <a:pt x="1110343" y="12900"/>
                </a:cubicBezTo>
                <a:cubicBezTo>
                  <a:pt x="1124857" y="16529"/>
                  <a:pt x="1139166" y="21110"/>
                  <a:pt x="1153885" y="23786"/>
                </a:cubicBezTo>
                <a:cubicBezTo>
                  <a:pt x="1221457" y="36072"/>
                  <a:pt x="1224355" y="30518"/>
                  <a:pt x="1284514" y="45557"/>
                </a:cubicBezTo>
                <a:cubicBezTo>
                  <a:pt x="1295646" y="48340"/>
                  <a:pt x="1306285" y="52814"/>
                  <a:pt x="1317171" y="56443"/>
                </a:cubicBezTo>
                <a:cubicBezTo>
                  <a:pt x="1351674" y="108196"/>
                  <a:pt x="1334805" y="76687"/>
                  <a:pt x="1360714" y="154415"/>
                </a:cubicBezTo>
                <a:lnTo>
                  <a:pt x="1371600" y="187072"/>
                </a:lnTo>
                <a:cubicBezTo>
                  <a:pt x="1383876" y="346676"/>
                  <a:pt x="1382485" y="281275"/>
                  <a:pt x="1382485" y="383015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20"/>
          <p:cNvSpPr/>
          <p:nvPr/>
        </p:nvSpPr>
        <p:spPr>
          <a:xfrm>
            <a:off x="5799680" y="426992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4769936" y="426867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graphicFrame>
        <p:nvGraphicFramePr>
          <p:cNvPr id="364" name="Google Shape;364;p20"/>
          <p:cNvGraphicFramePr/>
          <p:nvPr/>
        </p:nvGraphicFramePr>
        <p:xfrm>
          <a:off x="6896100" y="4252886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5" name="Google Shape;365;p20"/>
          <p:cNvSpPr txBox="1"/>
          <p:nvPr/>
        </p:nvSpPr>
        <p:spPr>
          <a:xfrm>
            <a:off x="8302376" y="4270491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6444343" y="4163079"/>
            <a:ext cx="435428" cy="326571"/>
          </a:xfrm>
          <a:custGeom>
            <a:avLst/>
            <a:gdLst/>
            <a:ahLst/>
            <a:cxnLst/>
            <a:rect l="l" t="t" r="r" b="b"/>
            <a:pathLst>
              <a:path w="435428" h="326571" extrusionOk="0">
                <a:moveTo>
                  <a:pt x="0" y="326571"/>
                </a:moveTo>
                <a:cubicBezTo>
                  <a:pt x="7257" y="290285"/>
                  <a:pt x="10069" y="252819"/>
                  <a:pt x="21771" y="217714"/>
                </a:cubicBezTo>
                <a:cubicBezTo>
                  <a:pt x="25400" y="206828"/>
                  <a:pt x="27525" y="195320"/>
                  <a:pt x="32657" y="185057"/>
                </a:cubicBezTo>
                <a:cubicBezTo>
                  <a:pt x="47042" y="156287"/>
                  <a:pt x="87575" y="112159"/>
                  <a:pt x="108857" y="97971"/>
                </a:cubicBezTo>
                <a:cubicBezTo>
                  <a:pt x="119743" y="90714"/>
                  <a:pt x="131298" y="84373"/>
                  <a:pt x="141514" y="76200"/>
                </a:cubicBezTo>
                <a:cubicBezTo>
                  <a:pt x="149528" y="69789"/>
                  <a:pt x="154106" y="59018"/>
                  <a:pt x="163286" y="54428"/>
                </a:cubicBezTo>
                <a:cubicBezTo>
                  <a:pt x="183812" y="44165"/>
                  <a:pt x="209505" y="45387"/>
                  <a:pt x="228600" y="32657"/>
                </a:cubicBezTo>
                <a:cubicBezTo>
                  <a:pt x="270804" y="4521"/>
                  <a:pt x="248846" y="15023"/>
                  <a:pt x="293914" y="0"/>
                </a:cubicBezTo>
                <a:cubicBezTo>
                  <a:pt x="304800" y="3629"/>
                  <a:pt x="318457" y="2772"/>
                  <a:pt x="326571" y="10886"/>
                </a:cubicBezTo>
                <a:cubicBezTo>
                  <a:pt x="345073" y="29388"/>
                  <a:pt x="351611" y="57698"/>
                  <a:pt x="370114" y="76200"/>
                </a:cubicBezTo>
                <a:lnTo>
                  <a:pt x="391886" y="97971"/>
                </a:lnTo>
                <a:lnTo>
                  <a:pt x="413657" y="163286"/>
                </a:lnTo>
                <a:cubicBezTo>
                  <a:pt x="417286" y="174172"/>
                  <a:pt x="419412" y="185680"/>
                  <a:pt x="424543" y="195943"/>
                </a:cubicBezTo>
                <a:lnTo>
                  <a:pt x="435428" y="217714"/>
                </a:ln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7560" y="789682"/>
            <a:ext cx="455839" cy="275767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/>
          </a:p>
        </p:txBody>
      </p:sp>
      <p:sp>
        <p:nvSpPr>
          <p:cNvPr id="368" name="Google Shape;368;p20"/>
          <p:cNvSpPr/>
          <p:nvPr/>
        </p:nvSpPr>
        <p:spPr>
          <a:xfrm>
            <a:off x="97927" y="1455964"/>
            <a:ext cx="138750" cy="2775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 txBox="1"/>
          <p:nvPr/>
        </p:nvSpPr>
        <p:spPr>
          <a:xfrm>
            <a:off x="531996" y="777478"/>
            <a:ext cx="8612004" cy="297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 include &lt;string.h&gt;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int main()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struct Node *head = NULL;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add_to_front(&amp;head, "abc");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…  // free nodes, strings here…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add_to_front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**head_ptr,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*data)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*node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*) malloc(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Node));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node-&gt;data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*) malloc(strlen(data)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AA7EF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extra byte!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strcpy(node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data, data); 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strcpy also copies null terminator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node-&gt;next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*head_ptr;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*head_ptr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74" name="Google Shape;374;p21"/>
          <p:cNvSpPr txBox="1"/>
          <p:nvPr/>
        </p:nvSpPr>
        <p:spPr>
          <a:xfrm>
            <a:off x="2307819" y="3547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375" name="Google Shape;375;p21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 Example</a:t>
            </a:r>
            <a:endParaRPr/>
          </a:p>
        </p:txBody>
      </p:sp>
      <p:sp>
        <p:nvSpPr>
          <p:cNvPr id="376" name="Google Shape;376;p21"/>
          <p:cNvSpPr txBox="1"/>
          <p:nvPr/>
        </p:nvSpPr>
        <p:spPr>
          <a:xfrm>
            <a:off x="6089855" y="789682"/>
            <a:ext cx="283783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struct Node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char *data;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*next;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7800976" y="38201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/>
          </a:p>
        </p:txBody>
      </p:sp>
      <p:sp>
        <p:nvSpPr>
          <p:cNvPr id="378" name="Google Shape;378;p21"/>
          <p:cNvSpPr/>
          <p:nvPr/>
        </p:nvSpPr>
        <p:spPr>
          <a:xfrm>
            <a:off x="5791200" y="3823689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4761456" y="3822434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head_ptr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6411686" y="3409950"/>
            <a:ext cx="1382532" cy="578957"/>
          </a:xfrm>
          <a:custGeom>
            <a:avLst/>
            <a:gdLst/>
            <a:ahLst/>
            <a:cxnLst/>
            <a:rect l="l" t="t" r="r" b="b"/>
            <a:pathLst>
              <a:path w="1382532" h="578957" extrusionOk="0">
                <a:moveTo>
                  <a:pt x="0" y="578957"/>
                </a:moveTo>
                <a:cubicBezTo>
                  <a:pt x="2115" y="559922"/>
                  <a:pt x="17494" y="417423"/>
                  <a:pt x="21771" y="393900"/>
                </a:cubicBezTo>
                <a:cubicBezTo>
                  <a:pt x="23824" y="382611"/>
                  <a:pt x="29028" y="372129"/>
                  <a:pt x="32657" y="361243"/>
                </a:cubicBezTo>
                <a:cubicBezTo>
                  <a:pt x="38800" y="318243"/>
                  <a:pt x="43818" y="273055"/>
                  <a:pt x="54428" y="230615"/>
                </a:cubicBezTo>
                <a:cubicBezTo>
                  <a:pt x="57211" y="219483"/>
                  <a:pt x="60182" y="208220"/>
                  <a:pt x="65314" y="197957"/>
                </a:cubicBezTo>
                <a:cubicBezTo>
                  <a:pt x="77547" y="173490"/>
                  <a:pt x="99106" y="149840"/>
                  <a:pt x="119743" y="132643"/>
                </a:cubicBezTo>
                <a:cubicBezTo>
                  <a:pt x="129794" y="124268"/>
                  <a:pt x="142184" y="119045"/>
                  <a:pt x="152400" y="110872"/>
                </a:cubicBezTo>
                <a:cubicBezTo>
                  <a:pt x="179413" y="89261"/>
                  <a:pt x="170741" y="82795"/>
                  <a:pt x="206828" y="67329"/>
                </a:cubicBezTo>
                <a:cubicBezTo>
                  <a:pt x="222473" y="60624"/>
                  <a:pt x="292400" y="48657"/>
                  <a:pt x="304800" y="45557"/>
                </a:cubicBezTo>
                <a:cubicBezTo>
                  <a:pt x="315932" y="42774"/>
                  <a:pt x="326205" y="36922"/>
                  <a:pt x="337457" y="34672"/>
                </a:cubicBezTo>
                <a:cubicBezTo>
                  <a:pt x="362617" y="29640"/>
                  <a:pt x="388413" y="28376"/>
                  <a:pt x="413657" y="23786"/>
                </a:cubicBezTo>
                <a:cubicBezTo>
                  <a:pt x="428377" y="21110"/>
                  <a:pt x="442370" y="14877"/>
                  <a:pt x="457200" y="12900"/>
                </a:cubicBezTo>
                <a:cubicBezTo>
                  <a:pt x="496927" y="7603"/>
                  <a:pt x="537029" y="5643"/>
                  <a:pt x="576943" y="2015"/>
                </a:cubicBezTo>
                <a:cubicBezTo>
                  <a:pt x="689429" y="5643"/>
                  <a:pt x="801856" y="12900"/>
                  <a:pt x="914400" y="12900"/>
                </a:cubicBezTo>
                <a:cubicBezTo>
                  <a:pt x="1175658" y="12900"/>
                  <a:pt x="849083" y="-16127"/>
                  <a:pt x="1110343" y="12900"/>
                </a:cubicBezTo>
                <a:cubicBezTo>
                  <a:pt x="1124857" y="16529"/>
                  <a:pt x="1139166" y="21110"/>
                  <a:pt x="1153885" y="23786"/>
                </a:cubicBezTo>
                <a:cubicBezTo>
                  <a:pt x="1221457" y="36072"/>
                  <a:pt x="1224355" y="30518"/>
                  <a:pt x="1284514" y="45557"/>
                </a:cubicBezTo>
                <a:cubicBezTo>
                  <a:pt x="1295646" y="48340"/>
                  <a:pt x="1306285" y="52814"/>
                  <a:pt x="1317171" y="56443"/>
                </a:cubicBezTo>
                <a:cubicBezTo>
                  <a:pt x="1351674" y="108196"/>
                  <a:pt x="1334805" y="76687"/>
                  <a:pt x="1360714" y="154415"/>
                </a:cubicBezTo>
                <a:lnTo>
                  <a:pt x="1371600" y="187072"/>
                </a:lnTo>
                <a:cubicBezTo>
                  <a:pt x="1383876" y="346676"/>
                  <a:pt x="1382485" y="281275"/>
                  <a:pt x="1382485" y="383015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5799680" y="426992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4769936" y="426867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graphicFrame>
        <p:nvGraphicFramePr>
          <p:cNvPr id="383" name="Google Shape;383;p21"/>
          <p:cNvGraphicFramePr/>
          <p:nvPr/>
        </p:nvGraphicFramePr>
        <p:xfrm>
          <a:off x="6896100" y="4252886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4" name="Google Shape;384;p21"/>
          <p:cNvSpPr txBox="1"/>
          <p:nvPr/>
        </p:nvSpPr>
        <p:spPr>
          <a:xfrm>
            <a:off x="8302376" y="4270491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1"/>
          <p:cNvSpPr/>
          <p:nvPr/>
        </p:nvSpPr>
        <p:spPr>
          <a:xfrm>
            <a:off x="6444343" y="4163079"/>
            <a:ext cx="435428" cy="326571"/>
          </a:xfrm>
          <a:custGeom>
            <a:avLst/>
            <a:gdLst/>
            <a:ahLst/>
            <a:cxnLst/>
            <a:rect l="l" t="t" r="r" b="b"/>
            <a:pathLst>
              <a:path w="435428" h="326571" extrusionOk="0">
                <a:moveTo>
                  <a:pt x="0" y="326571"/>
                </a:moveTo>
                <a:cubicBezTo>
                  <a:pt x="7257" y="290285"/>
                  <a:pt x="10069" y="252819"/>
                  <a:pt x="21771" y="217714"/>
                </a:cubicBezTo>
                <a:cubicBezTo>
                  <a:pt x="25400" y="206828"/>
                  <a:pt x="27525" y="195320"/>
                  <a:pt x="32657" y="185057"/>
                </a:cubicBezTo>
                <a:cubicBezTo>
                  <a:pt x="47042" y="156287"/>
                  <a:pt x="87575" y="112159"/>
                  <a:pt x="108857" y="97971"/>
                </a:cubicBezTo>
                <a:cubicBezTo>
                  <a:pt x="119743" y="90714"/>
                  <a:pt x="131298" y="84373"/>
                  <a:pt x="141514" y="76200"/>
                </a:cubicBezTo>
                <a:cubicBezTo>
                  <a:pt x="149528" y="69789"/>
                  <a:pt x="154106" y="59018"/>
                  <a:pt x="163286" y="54428"/>
                </a:cubicBezTo>
                <a:cubicBezTo>
                  <a:pt x="183812" y="44165"/>
                  <a:pt x="209505" y="45387"/>
                  <a:pt x="228600" y="32657"/>
                </a:cubicBezTo>
                <a:cubicBezTo>
                  <a:pt x="270804" y="4521"/>
                  <a:pt x="248846" y="15023"/>
                  <a:pt x="293914" y="0"/>
                </a:cubicBezTo>
                <a:cubicBezTo>
                  <a:pt x="304800" y="3629"/>
                  <a:pt x="318457" y="2772"/>
                  <a:pt x="326571" y="10886"/>
                </a:cubicBezTo>
                <a:cubicBezTo>
                  <a:pt x="345073" y="29388"/>
                  <a:pt x="351611" y="57698"/>
                  <a:pt x="370114" y="76200"/>
                </a:cubicBezTo>
                <a:lnTo>
                  <a:pt x="391886" y="97971"/>
                </a:lnTo>
                <a:lnTo>
                  <a:pt x="413657" y="163286"/>
                </a:lnTo>
                <a:cubicBezTo>
                  <a:pt x="417286" y="174172"/>
                  <a:pt x="419412" y="185680"/>
                  <a:pt x="424543" y="195943"/>
                </a:cubicBezTo>
                <a:lnTo>
                  <a:pt x="435428" y="217714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7560" y="789682"/>
            <a:ext cx="455839" cy="275767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>
            <a:off x="1198473" y="37912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388" name="Google Shape;388;p21"/>
          <p:cNvSpPr txBox="1"/>
          <p:nvPr/>
        </p:nvSpPr>
        <p:spPr>
          <a:xfrm>
            <a:off x="168729" y="378996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/>
          </a:p>
        </p:txBody>
      </p:sp>
      <p:sp>
        <p:nvSpPr>
          <p:cNvPr id="389" name="Google Shape;389;p21"/>
          <p:cNvSpPr/>
          <p:nvPr/>
        </p:nvSpPr>
        <p:spPr>
          <a:xfrm>
            <a:off x="26689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/>
          </a:p>
        </p:txBody>
      </p:sp>
      <p:sp>
        <p:nvSpPr>
          <p:cNvPr id="390" name="Google Shape;390;p21"/>
          <p:cNvSpPr/>
          <p:nvPr/>
        </p:nvSpPr>
        <p:spPr>
          <a:xfrm>
            <a:off x="35833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/>
          </a:p>
        </p:txBody>
      </p:sp>
      <p:sp>
        <p:nvSpPr>
          <p:cNvPr id="391" name="Google Shape;391;p21"/>
          <p:cNvSpPr/>
          <p:nvPr/>
        </p:nvSpPr>
        <p:spPr>
          <a:xfrm>
            <a:off x="1676400" y="3516086"/>
            <a:ext cx="979867" cy="457200"/>
          </a:xfrm>
          <a:custGeom>
            <a:avLst/>
            <a:gdLst/>
            <a:ahLst/>
            <a:cxnLst/>
            <a:rect l="l" t="t" r="r" b="b"/>
            <a:pathLst>
              <a:path w="979867" h="457200" extrusionOk="0">
                <a:moveTo>
                  <a:pt x="0" y="457200"/>
                </a:moveTo>
                <a:cubicBezTo>
                  <a:pt x="4251" y="435944"/>
                  <a:pt x="18847" y="351267"/>
                  <a:pt x="32657" y="337457"/>
                </a:cubicBezTo>
                <a:lnTo>
                  <a:pt x="54429" y="315685"/>
                </a:lnTo>
                <a:cubicBezTo>
                  <a:pt x="81429" y="234681"/>
                  <a:pt x="39984" y="342794"/>
                  <a:pt x="108857" y="239485"/>
                </a:cubicBezTo>
                <a:cubicBezTo>
                  <a:pt x="123371" y="217714"/>
                  <a:pt x="130629" y="188685"/>
                  <a:pt x="152400" y="174171"/>
                </a:cubicBezTo>
                <a:cubicBezTo>
                  <a:pt x="163286" y="166914"/>
                  <a:pt x="174841" y="160573"/>
                  <a:pt x="185057" y="152400"/>
                </a:cubicBezTo>
                <a:cubicBezTo>
                  <a:pt x="221898" y="122927"/>
                  <a:pt x="207041" y="108784"/>
                  <a:pt x="272143" y="87085"/>
                </a:cubicBezTo>
                <a:lnTo>
                  <a:pt x="304800" y="76200"/>
                </a:lnTo>
                <a:cubicBezTo>
                  <a:pt x="342799" y="38200"/>
                  <a:pt x="316834" y="57674"/>
                  <a:pt x="391886" y="32657"/>
                </a:cubicBezTo>
                <a:lnTo>
                  <a:pt x="424543" y="21771"/>
                </a:lnTo>
                <a:cubicBezTo>
                  <a:pt x="435429" y="18142"/>
                  <a:pt x="445841" y="12508"/>
                  <a:pt x="457200" y="10885"/>
                </a:cubicBezTo>
                <a:lnTo>
                  <a:pt x="533400" y="0"/>
                </a:lnTo>
                <a:cubicBezTo>
                  <a:pt x="630838" y="8119"/>
                  <a:pt x="664789" y="3883"/>
                  <a:pt x="751114" y="32657"/>
                </a:cubicBezTo>
                <a:lnTo>
                  <a:pt x="816429" y="54428"/>
                </a:lnTo>
                <a:cubicBezTo>
                  <a:pt x="823686" y="61685"/>
                  <a:pt x="829399" y="70920"/>
                  <a:pt x="838200" y="76200"/>
                </a:cubicBezTo>
                <a:cubicBezTo>
                  <a:pt x="848039" y="82104"/>
                  <a:pt x="862743" y="78971"/>
                  <a:pt x="870857" y="87085"/>
                </a:cubicBezTo>
                <a:cubicBezTo>
                  <a:pt x="939500" y="155728"/>
                  <a:pt x="897910" y="130304"/>
                  <a:pt x="925286" y="185057"/>
                </a:cubicBezTo>
                <a:cubicBezTo>
                  <a:pt x="939019" y="212523"/>
                  <a:pt x="948577" y="219234"/>
                  <a:pt x="968829" y="239485"/>
                </a:cubicBezTo>
                <a:cubicBezTo>
                  <a:pt x="982009" y="279028"/>
                  <a:pt x="979714" y="260668"/>
                  <a:pt x="979714" y="293914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21"/>
          <p:cNvSpPr/>
          <p:nvPr/>
        </p:nvSpPr>
        <p:spPr>
          <a:xfrm>
            <a:off x="97927" y="2343150"/>
            <a:ext cx="138750" cy="2775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21"/>
          <p:cNvSpPr txBox="1"/>
          <p:nvPr/>
        </p:nvSpPr>
        <p:spPr>
          <a:xfrm>
            <a:off x="704366" y="4185046"/>
            <a:ext cx="1438521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pointer stored on stack</a:t>
            </a:r>
            <a:endParaRPr/>
          </a:p>
        </p:txBody>
      </p:sp>
      <p:sp>
        <p:nvSpPr>
          <p:cNvPr id="394" name="Google Shape;394;p21"/>
          <p:cNvSpPr txBox="1"/>
          <p:nvPr/>
        </p:nvSpPr>
        <p:spPr>
          <a:xfrm>
            <a:off x="2577396" y="4171950"/>
            <a:ext cx="2363077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malloc’ed </a:t>
            </a:r>
            <a:r>
              <a:rPr lang="en-US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sizeof(struct Node)</a:t>
            </a:r>
            <a:r>
              <a:rPr lang="en-US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bytes starting at heap address 0x300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"/>
          <p:cNvSpPr txBox="1"/>
          <p:nvPr/>
        </p:nvSpPr>
        <p:spPr>
          <a:xfrm>
            <a:off x="2819400" y="4309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400" name="Google Shape;400;p22"/>
          <p:cNvSpPr txBox="1"/>
          <p:nvPr/>
        </p:nvSpPr>
        <p:spPr>
          <a:xfrm>
            <a:off x="2307819" y="3547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401" name="Google Shape;401;p22"/>
          <p:cNvSpPr/>
          <p:nvPr/>
        </p:nvSpPr>
        <p:spPr>
          <a:xfrm>
            <a:off x="1198473" y="37912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402" name="Google Shape;402;p22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 Example</a:t>
            </a:r>
            <a:endParaRPr/>
          </a:p>
        </p:txBody>
      </p:sp>
      <p:sp>
        <p:nvSpPr>
          <p:cNvPr id="403" name="Google Shape;403;p22"/>
          <p:cNvSpPr txBox="1"/>
          <p:nvPr/>
        </p:nvSpPr>
        <p:spPr>
          <a:xfrm>
            <a:off x="531996" y="777478"/>
            <a:ext cx="8612004" cy="297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 include &lt;string.h&gt;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int main()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struct Node *head = NULL;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add_to_front(&amp;head, "abc");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…  // free nodes, strings here…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add_to_front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**head_ptr,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*data)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*node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*) malloc(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Node));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node-&gt;data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*) malloc(strlen(data)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AA7EF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extra byte!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strcpy(node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data, data); 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strcpy also copies null terminator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node-&gt;next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*head_ptr;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*head_ptr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04" name="Google Shape;404;p22"/>
          <p:cNvSpPr txBox="1"/>
          <p:nvPr/>
        </p:nvSpPr>
        <p:spPr>
          <a:xfrm>
            <a:off x="6089855" y="789682"/>
            <a:ext cx="283783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struct Node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char *data;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*next;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7800976" y="38201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5791200" y="3823689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4761456" y="3822434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head_ptr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6411686" y="3409950"/>
            <a:ext cx="1382532" cy="578957"/>
          </a:xfrm>
          <a:custGeom>
            <a:avLst/>
            <a:gdLst/>
            <a:ahLst/>
            <a:cxnLst/>
            <a:rect l="l" t="t" r="r" b="b"/>
            <a:pathLst>
              <a:path w="1382532" h="578957" extrusionOk="0">
                <a:moveTo>
                  <a:pt x="0" y="578957"/>
                </a:moveTo>
                <a:cubicBezTo>
                  <a:pt x="2115" y="559922"/>
                  <a:pt x="17494" y="417423"/>
                  <a:pt x="21771" y="393900"/>
                </a:cubicBezTo>
                <a:cubicBezTo>
                  <a:pt x="23824" y="382611"/>
                  <a:pt x="29028" y="372129"/>
                  <a:pt x="32657" y="361243"/>
                </a:cubicBezTo>
                <a:cubicBezTo>
                  <a:pt x="38800" y="318243"/>
                  <a:pt x="43818" y="273055"/>
                  <a:pt x="54428" y="230615"/>
                </a:cubicBezTo>
                <a:cubicBezTo>
                  <a:pt x="57211" y="219483"/>
                  <a:pt x="60182" y="208220"/>
                  <a:pt x="65314" y="197957"/>
                </a:cubicBezTo>
                <a:cubicBezTo>
                  <a:pt x="77547" y="173490"/>
                  <a:pt x="99106" y="149840"/>
                  <a:pt x="119743" y="132643"/>
                </a:cubicBezTo>
                <a:cubicBezTo>
                  <a:pt x="129794" y="124268"/>
                  <a:pt x="142184" y="119045"/>
                  <a:pt x="152400" y="110872"/>
                </a:cubicBezTo>
                <a:cubicBezTo>
                  <a:pt x="179413" y="89261"/>
                  <a:pt x="170741" y="82795"/>
                  <a:pt x="206828" y="67329"/>
                </a:cubicBezTo>
                <a:cubicBezTo>
                  <a:pt x="222473" y="60624"/>
                  <a:pt x="292400" y="48657"/>
                  <a:pt x="304800" y="45557"/>
                </a:cubicBezTo>
                <a:cubicBezTo>
                  <a:pt x="315932" y="42774"/>
                  <a:pt x="326205" y="36922"/>
                  <a:pt x="337457" y="34672"/>
                </a:cubicBezTo>
                <a:cubicBezTo>
                  <a:pt x="362617" y="29640"/>
                  <a:pt x="388413" y="28376"/>
                  <a:pt x="413657" y="23786"/>
                </a:cubicBezTo>
                <a:cubicBezTo>
                  <a:pt x="428377" y="21110"/>
                  <a:pt x="442370" y="14877"/>
                  <a:pt x="457200" y="12900"/>
                </a:cubicBezTo>
                <a:cubicBezTo>
                  <a:pt x="496927" y="7603"/>
                  <a:pt x="537029" y="5643"/>
                  <a:pt x="576943" y="2015"/>
                </a:cubicBezTo>
                <a:cubicBezTo>
                  <a:pt x="689429" y="5643"/>
                  <a:pt x="801856" y="12900"/>
                  <a:pt x="914400" y="12900"/>
                </a:cubicBezTo>
                <a:cubicBezTo>
                  <a:pt x="1175658" y="12900"/>
                  <a:pt x="849083" y="-16127"/>
                  <a:pt x="1110343" y="12900"/>
                </a:cubicBezTo>
                <a:cubicBezTo>
                  <a:pt x="1124857" y="16529"/>
                  <a:pt x="1139166" y="21110"/>
                  <a:pt x="1153885" y="23786"/>
                </a:cubicBezTo>
                <a:cubicBezTo>
                  <a:pt x="1221457" y="36072"/>
                  <a:pt x="1224355" y="30518"/>
                  <a:pt x="1284514" y="45557"/>
                </a:cubicBezTo>
                <a:cubicBezTo>
                  <a:pt x="1295646" y="48340"/>
                  <a:pt x="1306285" y="52814"/>
                  <a:pt x="1317171" y="56443"/>
                </a:cubicBezTo>
                <a:cubicBezTo>
                  <a:pt x="1351674" y="108196"/>
                  <a:pt x="1334805" y="76687"/>
                  <a:pt x="1360714" y="154415"/>
                </a:cubicBezTo>
                <a:lnTo>
                  <a:pt x="1371600" y="187072"/>
                </a:lnTo>
                <a:cubicBezTo>
                  <a:pt x="1383876" y="346676"/>
                  <a:pt x="1382485" y="281275"/>
                  <a:pt x="1382485" y="383015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5799680" y="426992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4769936" y="426867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graphicFrame>
        <p:nvGraphicFramePr>
          <p:cNvPr id="411" name="Google Shape;411;p22"/>
          <p:cNvGraphicFramePr/>
          <p:nvPr/>
        </p:nvGraphicFramePr>
        <p:xfrm>
          <a:off x="6896100" y="4252886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2" name="Google Shape;412;p22"/>
          <p:cNvSpPr txBox="1"/>
          <p:nvPr/>
        </p:nvSpPr>
        <p:spPr>
          <a:xfrm>
            <a:off x="8302376" y="4270491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3" name="Google Shape;413;p22"/>
          <p:cNvSpPr/>
          <p:nvPr/>
        </p:nvSpPr>
        <p:spPr>
          <a:xfrm>
            <a:off x="6444343" y="4163079"/>
            <a:ext cx="435428" cy="326571"/>
          </a:xfrm>
          <a:custGeom>
            <a:avLst/>
            <a:gdLst/>
            <a:ahLst/>
            <a:cxnLst/>
            <a:rect l="l" t="t" r="r" b="b"/>
            <a:pathLst>
              <a:path w="435428" h="326571" extrusionOk="0">
                <a:moveTo>
                  <a:pt x="0" y="326571"/>
                </a:moveTo>
                <a:cubicBezTo>
                  <a:pt x="7257" y="290285"/>
                  <a:pt x="10069" y="252819"/>
                  <a:pt x="21771" y="217714"/>
                </a:cubicBezTo>
                <a:cubicBezTo>
                  <a:pt x="25400" y="206828"/>
                  <a:pt x="27525" y="195320"/>
                  <a:pt x="32657" y="185057"/>
                </a:cubicBezTo>
                <a:cubicBezTo>
                  <a:pt x="47042" y="156287"/>
                  <a:pt x="87575" y="112159"/>
                  <a:pt x="108857" y="97971"/>
                </a:cubicBezTo>
                <a:cubicBezTo>
                  <a:pt x="119743" y="90714"/>
                  <a:pt x="131298" y="84373"/>
                  <a:pt x="141514" y="76200"/>
                </a:cubicBezTo>
                <a:cubicBezTo>
                  <a:pt x="149528" y="69789"/>
                  <a:pt x="154106" y="59018"/>
                  <a:pt x="163286" y="54428"/>
                </a:cubicBezTo>
                <a:cubicBezTo>
                  <a:pt x="183812" y="44165"/>
                  <a:pt x="209505" y="45387"/>
                  <a:pt x="228600" y="32657"/>
                </a:cubicBezTo>
                <a:cubicBezTo>
                  <a:pt x="270804" y="4521"/>
                  <a:pt x="248846" y="15023"/>
                  <a:pt x="293914" y="0"/>
                </a:cubicBezTo>
                <a:cubicBezTo>
                  <a:pt x="304800" y="3629"/>
                  <a:pt x="318457" y="2772"/>
                  <a:pt x="326571" y="10886"/>
                </a:cubicBezTo>
                <a:cubicBezTo>
                  <a:pt x="345073" y="29388"/>
                  <a:pt x="351611" y="57698"/>
                  <a:pt x="370114" y="76200"/>
                </a:cubicBezTo>
                <a:lnTo>
                  <a:pt x="391886" y="97971"/>
                </a:lnTo>
                <a:lnTo>
                  <a:pt x="413657" y="163286"/>
                </a:lnTo>
                <a:cubicBezTo>
                  <a:pt x="417286" y="174172"/>
                  <a:pt x="419412" y="185680"/>
                  <a:pt x="424543" y="195943"/>
                </a:cubicBezTo>
                <a:lnTo>
                  <a:pt x="435428" y="217714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7560" y="789682"/>
            <a:ext cx="455839" cy="275767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/>
          </a:p>
        </p:txBody>
      </p:sp>
      <p:sp>
        <p:nvSpPr>
          <p:cNvPr id="415" name="Google Shape;415;p22"/>
          <p:cNvSpPr txBox="1"/>
          <p:nvPr/>
        </p:nvSpPr>
        <p:spPr>
          <a:xfrm>
            <a:off x="168729" y="378996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/>
          </a:p>
        </p:txBody>
      </p:sp>
      <p:sp>
        <p:nvSpPr>
          <p:cNvPr id="416" name="Google Shape;416;p22"/>
          <p:cNvSpPr/>
          <p:nvPr/>
        </p:nvSpPr>
        <p:spPr>
          <a:xfrm>
            <a:off x="26689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417" name="Google Shape;417;p22"/>
          <p:cNvSpPr/>
          <p:nvPr/>
        </p:nvSpPr>
        <p:spPr>
          <a:xfrm>
            <a:off x="35833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/>
          </a:p>
        </p:txBody>
      </p:sp>
      <p:sp>
        <p:nvSpPr>
          <p:cNvPr id="418" name="Google Shape;418;p22"/>
          <p:cNvSpPr/>
          <p:nvPr/>
        </p:nvSpPr>
        <p:spPr>
          <a:xfrm>
            <a:off x="1676400" y="3516086"/>
            <a:ext cx="979867" cy="457200"/>
          </a:xfrm>
          <a:custGeom>
            <a:avLst/>
            <a:gdLst/>
            <a:ahLst/>
            <a:cxnLst/>
            <a:rect l="l" t="t" r="r" b="b"/>
            <a:pathLst>
              <a:path w="979867" h="457200" extrusionOk="0">
                <a:moveTo>
                  <a:pt x="0" y="457200"/>
                </a:moveTo>
                <a:cubicBezTo>
                  <a:pt x="4251" y="435944"/>
                  <a:pt x="18847" y="351267"/>
                  <a:pt x="32657" y="337457"/>
                </a:cubicBezTo>
                <a:lnTo>
                  <a:pt x="54429" y="315685"/>
                </a:lnTo>
                <a:cubicBezTo>
                  <a:pt x="81429" y="234681"/>
                  <a:pt x="39984" y="342794"/>
                  <a:pt x="108857" y="239485"/>
                </a:cubicBezTo>
                <a:cubicBezTo>
                  <a:pt x="123371" y="217714"/>
                  <a:pt x="130629" y="188685"/>
                  <a:pt x="152400" y="174171"/>
                </a:cubicBezTo>
                <a:cubicBezTo>
                  <a:pt x="163286" y="166914"/>
                  <a:pt x="174841" y="160573"/>
                  <a:pt x="185057" y="152400"/>
                </a:cubicBezTo>
                <a:cubicBezTo>
                  <a:pt x="221898" y="122927"/>
                  <a:pt x="207041" y="108784"/>
                  <a:pt x="272143" y="87085"/>
                </a:cubicBezTo>
                <a:lnTo>
                  <a:pt x="304800" y="76200"/>
                </a:lnTo>
                <a:cubicBezTo>
                  <a:pt x="342799" y="38200"/>
                  <a:pt x="316834" y="57674"/>
                  <a:pt x="391886" y="32657"/>
                </a:cubicBezTo>
                <a:lnTo>
                  <a:pt x="424543" y="21771"/>
                </a:lnTo>
                <a:cubicBezTo>
                  <a:pt x="435429" y="18142"/>
                  <a:pt x="445841" y="12508"/>
                  <a:pt x="457200" y="10885"/>
                </a:cubicBezTo>
                <a:lnTo>
                  <a:pt x="533400" y="0"/>
                </a:lnTo>
                <a:cubicBezTo>
                  <a:pt x="630838" y="8119"/>
                  <a:pt x="664789" y="3883"/>
                  <a:pt x="751114" y="32657"/>
                </a:cubicBezTo>
                <a:lnTo>
                  <a:pt x="816429" y="54428"/>
                </a:lnTo>
                <a:cubicBezTo>
                  <a:pt x="823686" y="61685"/>
                  <a:pt x="829399" y="70920"/>
                  <a:pt x="838200" y="76200"/>
                </a:cubicBezTo>
                <a:cubicBezTo>
                  <a:pt x="848039" y="82104"/>
                  <a:pt x="862743" y="78971"/>
                  <a:pt x="870857" y="87085"/>
                </a:cubicBezTo>
                <a:cubicBezTo>
                  <a:pt x="939500" y="155728"/>
                  <a:pt x="897910" y="130304"/>
                  <a:pt x="925286" y="185057"/>
                </a:cubicBezTo>
                <a:cubicBezTo>
                  <a:pt x="939019" y="212523"/>
                  <a:pt x="948577" y="219234"/>
                  <a:pt x="968829" y="239485"/>
                </a:cubicBezTo>
                <a:cubicBezTo>
                  <a:pt x="982009" y="279028"/>
                  <a:pt x="979714" y="260668"/>
                  <a:pt x="979714" y="293914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19" name="Google Shape;419;p22"/>
          <p:cNvGraphicFramePr/>
          <p:nvPr/>
        </p:nvGraphicFramePr>
        <p:xfrm>
          <a:off x="3074836" y="4552950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7F7F7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sz="1400" b="0" i="0" u="none" strike="noStrike" cap="none">
                        <a:solidFill>
                          <a:srgbClr val="7F7F7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7F7F7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sz="1400" b="0" i="0" u="none" strike="noStrike" cap="none">
                        <a:solidFill>
                          <a:srgbClr val="7F7F7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7F7F7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sz="1400" b="0" i="0" u="none" strike="noStrike" cap="none">
                        <a:solidFill>
                          <a:srgbClr val="7F7F7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7F7F7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sz="1400" b="0" i="0" u="none" strike="noStrike" cap="none">
                        <a:solidFill>
                          <a:srgbClr val="7F7F7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E97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0" name="Google Shape;420;p22"/>
          <p:cNvSpPr/>
          <p:nvPr/>
        </p:nvSpPr>
        <p:spPr>
          <a:xfrm>
            <a:off x="2982686" y="3973286"/>
            <a:ext cx="119743" cy="511628"/>
          </a:xfrm>
          <a:custGeom>
            <a:avLst/>
            <a:gdLst/>
            <a:ahLst/>
            <a:cxnLst/>
            <a:rect l="l" t="t" r="r" b="b"/>
            <a:pathLst>
              <a:path w="119743" h="511628" extrusionOk="0">
                <a:moveTo>
                  <a:pt x="119743" y="0"/>
                </a:moveTo>
                <a:cubicBezTo>
                  <a:pt x="118601" y="5710"/>
                  <a:pt x="107269" y="74067"/>
                  <a:pt x="97971" y="87085"/>
                </a:cubicBezTo>
                <a:cubicBezTo>
                  <a:pt x="86040" y="103788"/>
                  <a:pt x="68942" y="116114"/>
                  <a:pt x="54428" y="130628"/>
                </a:cubicBezTo>
                <a:lnTo>
                  <a:pt x="32657" y="152400"/>
                </a:lnTo>
                <a:lnTo>
                  <a:pt x="10885" y="217714"/>
                </a:lnTo>
                <a:lnTo>
                  <a:pt x="0" y="250371"/>
                </a:lnTo>
                <a:cubicBezTo>
                  <a:pt x="3628" y="275771"/>
                  <a:pt x="5116" y="301570"/>
                  <a:pt x="10885" y="326571"/>
                </a:cubicBezTo>
                <a:cubicBezTo>
                  <a:pt x="16045" y="348932"/>
                  <a:pt x="25400" y="370114"/>
                  <a:pt x="32657" y="391885"/>
                </a:cubicBezTo>
                <a:lnTo>
                  <a:pt x="43543" y="424543"/>
                </a:lnTo>
                <a:lnTo>
                  <a:pt x="65314" y="489857"/>
                </a:lnTo>
                <a:lnTo>
                  <a:pt x="76200" y="511628"/>
                </a:ln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97927" y="2571750"/>
            <a:ext cx="138750" cy="2775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1106262" y="4248150"/>
            <a:ext cx="1773848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malloc’ed 4 bytes starting at heap address 0x350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/>
        </p:nvSpPr>
        <p:spPr>
          <a:xfrm>
            <a:off x="2819400" y="4309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428" name="Google Shape;428;p23"/>
          <p:cNvSpPr txBox="1"/>
          <p:nvPr/>
        </p:nvSpPr>
        <p:spPr>
          <a:xfrm>
            <a:off x="2307819" y="3547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429" name="Google Shape;429;p23"/>
          <p:cNvSpPr/>
          <p:nvPr/>
        </p:nvSpPr>
        <p:spPr>
          <a:xfrm>
            <a:off x="1198473" y="37912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430" name="Google Shape;430;p23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 Example</a:t>
            </a:r>
            <a:endParaRPr/>
          </a:p>
        </p:txBody>
      </p:sp>
      <p:sp>
        <p:nvSpPr>
          <p:cNvPr id="431" name="Google Shape;431;p23"/>
          <p:cNvSpPr txBox="1"/>
          <p:nvPr/>
        </p:nvSpPr>
        <p:spPr>
          <a:xfrm>
            <a:off x="531996" y="777478"/>
            <a:ext cx="8612004" cy="297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 include &lt;string.h&gt;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int main()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struct Node *head = NULL;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add_to_front(&amp;head, "abc");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…  // free nodes, strings here…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add_to_front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**head_ptr,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*data)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*node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*) malloc(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Node));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node-&gt;data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*) malloc(strlen(data)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AA7EF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extra byte!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strcpy(node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data, data); 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strcpy also copies null terminator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node-&gt;next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*head_ptr;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*head_ptr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32" name="Google Shape;432;p23"/>
          <p:cNvSpPr txBox="1"/>
          <p:nvPr/>
        </p:nvSpPr>
        <p:spPr>
          <a:xfrm>
            <a:off x="6089855" y="789682"/>
            <a:ext cx="283783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struct Node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char *data;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*next;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800976" y="38201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5791200" y="3823689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Google Shape;435;p23"/>
          <p:cNvSpPr txBox="1"/>
          <p:nvPr/>
        </p:nvSpPr>
        <p:spPr>
          <a:xfrm>
            <a:off x="4761456" y="3822434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head_ptr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6411686" y="3409950"/>
            <a:ext cx="1382532" cy="578957"/>
          </a:xfrm>
          <a:custGeom>
            <a:avLst/>
            <a:gdLst/>
            <a:ahLst/>
            <a:cxnLst/>
            <a:rect l="l" t="t" r="r" b="b"/>
            <a:pathLst>
              <a:path w="1382532" h="578957" extrusionOk="0">
                <a:moveTo>
                  <a:pt x="0" y="578957"/>
                </a:moveTo>
                <a:cubicBezTo>
                  <a:pt x="2115" y="559922"/>
                  <a:pt x="17494" y="417423"/>
                  <a:pt x="21771" y="393900"/>
                </a:cubicBezTo>
                <a:cubicBezTo>
                  <a:pt x="23824" y="382611"/>
                  <a:pt x="29028" y="372129"/>
                  <a:pt x="32657" y="361243"/>
                </a:cubicBezTo>
                <a:cubicBezTo>
                  <a:pt x="38800" y="318243"/>
                  <a:pt x="43818" y="273055"/>
                  <a:pt x="54428" y="230615"/>
                </a:cubicBezTo>
                <a:cubicBezTo>
                  <a:pt x="57211" y="219483"/>
                  <a:pt x="60182" y="208220"/>
                  <a:pt x="65314" y="197957"/>
                </a:cubicBezTo>
                <a:cubicBezTo>
                  <a:pt x="77547" y="173490"/>
                  <a:pt x="99106" y="149840"/>
                  <a:pt x="119743" y="132643"/>
                </a:cubicBezTo>
                <a:cubicBezTo>
                  <a:pt x="129794" y="124268"/>
                  <a:pt x="142184" y="119045"/>
                  <a:pt x="152400" y="110872"/>
                </a:cubicBezTo>
                <a:cubicBezTo>
                  <a:pt x="179413" y="89261"/>
                  <a:pt x="170741" y="82795"/>
                  <a:pt x="206828" y="67329"/>
                </a:cubicBezTo>
                <a:cubicBezTo>
                  <a:pt x="222473" y="60624"/>
                  <a:pt x="292400" y="48657"/>
                  <a:pt x="304800" y="45557"/>
                </a:cubicBezTo>
                <a:cubicBezTo>
                  <a:pt x="315932" y="42774"/>
                  <a:pt x="326205" y="36922"/>
                  <a:pt x="337457" y="34672"/>
                </a:cubicBezTo>
                <a:cubicBezTo>
                  <a:pt x="362617" y="29640"/>
                  <a:pt x="388413" y="28376"/>
                  <a:pt x="413657" y="23786"/>
                </a:cubicBezTo>
                <a:cubicBezTo>
                  <a:pt x="428377" y="21110"/>
                  <a:pt x="442370" y="14877"/>
                  <a:pt x="457200" y="12900"/>
                </a:cubicBezTo>
                <a:cubicBezTo>
                  <a:pt x="496927" y="7603"/>
                  <a:pt x="537029" y="5643"/>
                  <a:pt x="576943" y="2015"/>
                </a:cubicBezTo>
                <a:cubicBezTo>
                  <a:pt x="689429" y="5643"/>
                  <a:pt x="801856" y="12900"/>
                  <a:pt x="914400" y="12900"/>
                </a:cubicBezTo>
                <a:cubicBezTo>
                  <a:pt x="1175658" y="12900"/>
                  <a:pt x="849083" y="-16127"/>
                  <a:pt x="1110343" y="12900"/>
                </a:cubicBezTo>
                <a:cubicBezTo>
                  <a:pt x="1124857" y="16529"/>
                  <a:pt x="1139166" y="21110"/>
                  <a:pt x="1153885" y="23786"/>
                </a:cubicBezTo>
                <a:cubicBezTo>
                  <a:pt x="1221457" y="36072"/>
                  <a:pt x="1224355" y="30518"/>
                  <a:pt x="1284514" y="45557"/>
                </a:cubicBezTo>
                <a:cubicBezTo>
                  <a:pt x="1295646" y="48340"/>
                  <a:pt x="1306285" y="52814"/>
                  <a:pt x="1317171" y="56443"/>
                </a:cubicBezTo>
                <a:cubicBezTo>
                  <a:pt x="1351674" y="108196"/>
                  <a:pt x="1334805" y="76687"/>
                  <a:pt x="1360714" y="154415"/>
                </a:cubicBezTo>
                <a:lnTo>
                  <a:pt x="1371600" y="187072"/>
                </a:lnTo>
                <a:cubicBezTo>
                  <a:pt x="1383876" y="346676"/>
                  <a:pt x="1382485" y="281275"/>
                  <a:pt x="1382485" y="383015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5799680" y="426992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23"/>
          <p:cNvSpPr txBox="1"/>
          <p:nvPr/>
        </p:nvSpPr>
        <p:spPr>
          <a:xfrm>
            <a:off x="4769936" y="426867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graphicFrame>
        <p:nvGraphicFramePr>
          <p:cNvPr id="439" name="Google Shape;439;p23"/>
          <p:cNvGraphicFramePr/>
          <p:nvPr/>
        </p:nvGraphicFramePr>
        <p:xfrm>
          <a:off x="6896100" y="4252886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" name="Google Shape;440;p23"/>
          <p:cNvSpPr txBox="1"/>
          <p:nvPr/>
        </p:nvSpPr>
        <p:spPr>
          <a:xfrm>
            <a:off x="8302376" y="4270491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6444343" y="4163079"/>
            <a:ext cx="435428" cy="326571"/>
          </a:xfrm>
          <a:custGeom>
            <a:avLst/>
            <a:gdLst/>
            <a:ahLst/>
            <a:cxnLst/>
            <a:rect l="l" t="t" r="r" b="b"/>
            <a:pathLst>
              <a:path w="435428" h="326571" extrusionOk="0">
                <a:moveTo>
                  <a:pt x="0" y="326571"/>
                </a:moveTo>
                <a:cubicBezTo>
                  <a:pt x="7257" y="290285"/>
                  <a:pt x="10069" y="252819"/>
                  <a:pt x="21771" y="217714"/>
                </a:cubicBezTo>
                <a:cubicBezTo>
                  <a:pt x="25400" y="206828"/>
                  <a:pt x="27525" y="195320"/>
                  <a:pt x="32657" y="185057"/>
                </a:cubicBezTo>
                <a:cubicBezTo>
                  <a:pt x="47042" y="156287"/>
                  <a:pt x="87575" y="112159"/>
                  <a:pt x="108857" y="97971"/>
                </a:cubicBezTo>
                <a:cubicBezTo>
                  <a:pt x="119743" y="90714"/>
                  <a:pt x="131298" y="84373"/>
                  <a:pt x="141514" y="76200"/>
                </a:cubicBezTo>
                <a:cubicBezTo>
                  <a:pt x="149528" y="69789"/>
                  <a:pt x="154106" y="59018"/>
                  <a:pt x="163286" y="54428"/>
                </a:cubicBezTo>
                <a:cubicBezTo>
                  <a:pt x="183812" y="44165"/>
                  <a:pt x="209505" y="45387"/>
                  <a:pt x="228600" y="32657"/>
                </a:cubicBezTo>
                <a:cubicBezTo>
                  <a:pt x="270804" y="4521"/>
                  <a:pt x="248846" y="15023"/>
                  <a:pt x="293914" y="0"/>
                </a:cubicBezTo>
                <a:cubicBezTo>
                  <a:pt x="304800" y="3629"/>
                  <a:pt x="318457" y="2772"/>
                  <a:pt x="326571" y="10886"/>
                </a:cubicBezTo>
                <a:cubicBezTo>
                  <a:pt x="345073" y="29388"/>
                  <a:pt x="351611" y="57698"/>
                  <a:pt x="370114" y="76200"/>
                </a:cubicBezTo>
                <a:lnTo>
                  <a:pt x="391886" y="97971"/>
                </a:lnTo>
                <a:lnTo>
                  <a:pt x="413657" y="163286"/>
                </a:lnTo>
                <a:cubicBezTo>
                  <a:pt x="417286" y="174172"/>
                  <a:pt x="419412" y="185680"/>
                  <a:pt x="424543" y="195943"/>
                </a:cubicBezTo>
                <a:lnTo>
                  <a:pt x="435428" y="217714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23"/>
          <p:cNvSpPr txBox="1"/>
          <p:nvPr/>
        </p:nvSpPr>
        <p:spPr>
          <a:xfrm>
            <a:off x="77560" y="789682"/>
            <a:ext cx="455839" cy="275767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/>
          </a:p>
        </p:txBody>
      </p:sp>
      <p:sp>
        <p:nvSpPr>
          <p:cNvPr id="443" name="Google Shape;443;p23"/>
          <p:cNvSpPr txBox="1"/>
          <p:nvPr/>
        </p:nvSpPr>
        <p:spPr>
          <a:xfrm>
            <a:off x="168729" y="378996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/>
          </a:p>
        </p:txBody>
      </p:sp>
      <p:sp>
        <p:nvSpPr>
          <p:cNvPr id="444" name="Google Shape;444;p23"/>
          <p:cNvSpPr/>
          <p:nvPr/>
        </p:nvSpPr>
        <p:spPr>
          <a:xfrm>
            <a:off x="26689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445" name="Google Shape;445;p23"/>
          <p:cNvSpPr/>
          <p:nvPr/>
        </p:nvSpPr>
        <p:spPr>
          <a:xfrm>
            <a:off x="35833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/>
          </a:p>
        </p:txBody>
      </p:sp>
      <p:sp>
        <p:nvSpPr>
          <p:cNvPr id="446" name="Google Shape;446;p23"/>
          <p:cNvSpPr/>
          <p:nvPr/>
        </p:nvSpPr>
        <p:spPr>
          <a:xfrm>
            <a:off x="1676400" y="3516086"/>
            <a:ext cx="979867" cy="457200"/>
          </a:xfrm>
          <a:custGeom>
            <a:avLst/>
            <a:gdLst/>
            <a:ahLst/>
            <a:cxnLst/>
            <a:rect l="l" t="t" r="r" b="b"/>
            <a:pathLst>
              <a:path w="979867" h="457200" extrusionOk="0">
                <a:moveTo>
                  <a:pt x="0" y="457200"/>
                </a:moveTo>
                <a:cubicBezTo>
                  <a:pt x="4251" y="435944"/>
                  <a:pt x="18847" y="351267"/>
                  <a:pt x="32657" y="337457"/>
                </a:cubicBezTo>
                <a:lnTo>
                  <a:pt x="54429" y="315685"/>
                </a:lnTo>
                <a:cubicBezTo>
                  <a:pt x="81429" y="234681"/>
                  <a:pt x="39984" y="342794"/>
                  <a:pt x="108857" y="239485"/>
                </a:cubicBezTo>
                <a:cubicBezTo>
                  <a:pt x="123371" y="217714"/>
                  <a:pt x="130629" y="188685"/>
                  <a:pt x="152400" y="174171"/>
                </a:cubicBezTo>
                <a:cubicBezTo>
                  <a:pt x="163286" y="166914"/>
                  <a:pt x="174841" y="160573"/>
                  <a:pt x="185057" y="152400"/>
                </a:cubicBezTo>
                <a:cubicBezTo>
                  <a:pt x="221898" y="122927"/>
                  <a:pt x="207041" y="108784"/>
                  <a:pt x="272143" y="87085"/>
                </a:cubicBezTo>
                <a:lnTo>
                  <a:pt x="304800" y="76200"/>
                </a:lnTo>
                <a:cubicBezTo>
                  <a:pt x="342799" y="38200"/>
                  <a:pt x="316834" y="57674"/>
                  <a:pt x="391886" y="32657"/>
                </a:cubicBezTo>
                <a:lnTo>
                  <a:pt x="424543" y="21771"/>
                </a:lnTo>
                <a:cubicBezTo>
                  <a:pt x="435429" y="18142"/>
                  <a:pt x="445841" y="12508"/>
                  <a:pt x="457200" y="10885"/>
                </a:cubicBezTo>
                <a:lnTo>
                  <a:pt x="533400" y="0"/>
                </a:lnTo>
                <a:cubicBezTo>
                  <a:pt x="630838" y="8119"/>
                  <a:pt x="664789" y="3883"/>
                  <a:pt x="751114" y="32657"/>
                </a:cubicBezTo>
                <a:lnTo>
                  <a:pt x="816429" y="54428"/>
                </a:lnTo>
                <a:cubicBezTo>
                  <a:pt x="823686" y="61685"/>
                  <a:pt x="829399" y="70920"/>
                  <a:pt x="838200" y="76200"/>
                </a:cubicBezTo>
                <a:cubicBezTo>
                  <a:pt x="848039" y="82104"/>
                  <a:pt x="862743" y="78971"/>
                  <a:pt x="870857" y="87085"/>
                </a:cubicBezTo>
                <a:cubicBezTo>
                  <a:pt x="939500" y="155728"/>
                  <a:pt x="897910" y="130304"/>
                  <a:pt x="925286" y="185057"/>
                </a:cubicBezTo>
                <a:cubicBezTo>
                  <a:pt x="939019" y="212523"/>
                  <a:pt x="948577" y="219234"/>
                  <a:pt x="968829" y="239485"/>
                </a:cubicBezTo>
                <a:cubicBezTo>
                  <a:pt x="982009" y="279028"/>
                  <a:pt x="979714" y="260668"/>
                  <a:pt x="979714" y="293914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p23"/>
          <p:cNvSpPr/>
          <p:nvPr/>
        </p:nvSpPr>
        <p:spPr>
          <a:xfrm>
            <a:off x="2982686" y="3973286"/>
            <a:ext cx="119743" cy="511628"/>
          </a:xfrm>
          <a:custGeom>
            <a:avLst/>
            <a:gdLst/>
            <a:ahLst/>
            <a:cxnLst/>
            <a:rect l="l" t="t" r="r" b="b"/>
            <a:pathLst>
              <a:path w="119743" h="511628" extrusionOk="0">
                <a:moveTo>
                  <a:pt x="119743" y="0"/>
                </a:moveTo>
                <a:cubicBezTo>
                  <a:pt x="118601" y="5710"/>
                  <a:pt x="107269" y="74067"/>
                  <a:pt x="97971" y="87085"/>
                </a:cubicBezTo>
                <a:cubicBezTo>
                  <a:pt x="86040" y="103788"/>
                  <a:pt x="68942" y="116114"/>
                  <a:pt x="54428" y="130628"/>
                </a:cubicBezTo>
                <a:lnTo>
                  <a:pt x="32657" y="152400"/>
                </a:lnTo>
                <a:lnTo>
                  <a:pt x="10885" y="217714"/>
                </a:lnTo>
                <a:lnTo>
                  <a:pt x="0" y="250371"/>
                </a:lnTo>
                <a:cubicBezTo>
                  <a:pt x="3628" y="275771"/>
                  <a:pt x="5116" y="301570"/>
                  <a:pt x="10885" y="326571"/>
                </a:cubicBezTo>
                <a:cubicBezTo>
                  <a:pt x="16045" y="348932"/>
                  <a:pt x="25400" y="370114"/>
                  <a:pt x="32657" y="391885"/>
                </a:cubicBezTo>
                <a:lnTo>
                  <a:pt x="43543" y="424543"/>
                </a:lnTo>
                <a:lnTo>
                  <a:pt x="65314" y="489857"/>
                </a:lnTo>
                <a:lnTo>
                  <a:pt x="76200" y="511628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97927" y="2800350"/>
            <a:ext cx="138750" cy="2775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49" name="Google Shape;449;p23"/>
          <p:cNvGraphicFramePr/>
          <p:nvPr/>
        </p:nvGraphicFramePr>
        <p:xfrm>
          <a:off x="3075215" y="4552950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solidFill>
                          <a:schemeClr val="accent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solidFill>
                          <a:schemeClr val="accent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solidFill>
                          <a:schemeClr val="accent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accent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0" name="Google Shape;450;p23"/>
          <p:cNvSpPr txBox="1"/>
          <p:nvPr/>
        </p:nvSpPr>
        <p:spPr>
          <a:xfrm>
            <a:off x="4481491" y="4549973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76F7D35-F0AF-8D63-B581-FF51A212FF2E}"/>
              </a:ext>
            </a:extLst>
          </p:cNvPr>
          <p:cNvGraphicFramePr>
            <a:graphicFrameLocks noGrp="1"/>
          </p:cNvGraphicFramePr>
          <p:nvPr/>
        </p:nvGraphicFramePr>
        <p:xfrm>
          <a:off x="5133976" y="819150"/>
          <a:ext cx="3581400" cy="4114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6020">
                  <a:extLst>
                    <a:ext uri="{9D8B030D-6E8A-4147-A177-3AD203B41FA5}">
                      <a16:colId xmlns:a16="http://schemas.microsoft.com/office/drawing/2014/main" val="211531092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2814873413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4113478966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2143583495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120073473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r"/>
                      <a:endParaRPr lang="en-US" sz="1200" b="0" i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38281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/>
                      <a:r>
                        <a:rPr lang="en-US" sz="1200" b="0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0xFFFFFFFC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525229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0xFFFFFFF8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short *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10424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0xFFFFFFF4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char *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9819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0xFFFFFFF0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0x12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259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0xFFFFFFEC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228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0xFFFFFFE8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4712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60726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0x0C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94123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0x08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47107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0x04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929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16840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AEA0-6E28-2B88-A28B-77C5A3CF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1" y="681037"/>
            <a:ext cx="3319965" cy="4024313"/>
          </a:xfrm>
        </p:spPr>
        <p:txBody>
          <a:bodyPr>
            <a:noAutofit/>
          </a:bodyPr>
          <a:lstStyle/>
          <a:p>
            <a:r>
              <a:rPr lang="en-US" sz="2175" dirty="0"/>
              <a:t>The hive machines are </a:t>
            </a:r>
            <a:r>
              <a:rPr lang="en-US" sz="2175" dirty="0">
                <a:solidFill>
                  <a:srgbClr val="D8E156"/>
                </a:solidFill>
              </a:rPr>
              <a:t>“little endian”</a:t>
            </a:r>
            <a:r>
              <a:rPr lang="en-US" sz="2175" dirty="0"/>
              <a:t>.</a:t>
            </a:r>
          </a:p>
          <a:p>
            <a:pPr lvl="1"/>
            <a:r>
              <a:rPr lang="en-US" sz="1800" dirty="0"/>
              <a:t>The </a:t>
            </a:r>
            <a:r>
              <a:rPr lang="en-US" sz="1800" b="1" dirty="0">
                <a:solidFill>
                  <a:schemeClr val="accent4"/>
                </a:solidFill>
              </a:rPr>
              <a:t>least significant byte </a:t>
            </a:r>
            <a:r>
              <a:rPr lang="en-US" sz="1800" dirty="0"/>
              <a:t>of a value is stored first.</a:t>
            </a:r>
            <a:br>
              <a:rPr lang="en-US" sz="1800" dirty="0"/>
            </a:br>
            <a:endParaRPr lang="en-US" sz="2175" dirty="0"/>
          </a:p>
          <a:p>
            <a:r>
              <a:rPr lang="en-US" sz="2175" dirty="0"/>
              <a:t>(Contrast with “big endian”)</a:t>
            </a:r>
          </a:p>
          <a:p>
            <a:pPr lvl="1"/>
            <a:r>
              <a:rPr lang="en-US" sz="1800" dirty="0"/>
              <a:t>(Most significant byte is stored first)</a:t>
            </a:r>
          </a:p>
          <a:p>
            <a:pPr marL="405360" lvl="1" indent="0">
              <a:buNone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418F9-8764-D8CE-54F0-2540C806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FE59-BF96-7599-4B55-FFAD88D7195A}"/>
              </a:ext>
            </a:extLst>
          </p:cNvPr>
          <p:cNvSpPr txBox="1"/>
          <p:nvPr/>
        </p:nvSpPr>
        <p:spPr>
          <a:xfrm>
            <a:off x="3538113" y="1986975"/>
            <a:ext cx="156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EC016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int32_t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EC016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" charset="-128"/>
              </a:rPr>
              <a:t> value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0x123456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D9E056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78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9DA62-1455-4A46-14F0-FE19D2DF1003}"/>
              </a:ext>
            </a:extLst>
          </p:cNvPr>
          <p:cNvSpPr txBox="1"/>
          <p:nvPr/>
        </p:nvSpPr>
        <p:spPr>
          <a:xfrm>
            <a:off x="3538113" y="996375"/>
            <a:ext cx="1809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EC016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int32_t*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EC016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" charset="-128"/>
              </a:rPr>
              <a:t> pointer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0xFFFFFF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D9E056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F0</a:t>
            </a:r>
            <a:endParaRPr kumimoji="0" lang="en-US" sz="1600" b="1" i="0" u="sng" strike="noStrike" kern="1200" cap="none" spc="0" normalizeH="0" baseline="0" noProof="0" dirty="0">
              <a:ln>
                <a:noFill/>
              </a:ln>
              <a:solidFill>
                <a:srgbClr val="D9E056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-1" charset="-128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A7FB88E-B4DA-C633-ECDA-A82FA688D8CB}"/>
              </a:ext>
            </a:extLst>
          </p:cNvPr>
          <p:cNvSpPr/>
          <p:nvPr/>
        </p:nvSpPr>
        <p:spPr>
          <a:xfrm>
            <a:off x="3276600" y="819150"/>
            <a:ext cx="355958" cy="3769955"/>
          </a:xfrm>
          <a:prstGeom prst="leftBrace">
            <a:avLst>
              <a:gd name="adj1" fmla="val 8333"/>
              <a:gd name="adj2" fmla="val 8306"/>
            </a:avLst>
          </a:prstGeom>
          <a:ln>
            <a:solidFill>
              <a:srgbClr val="65D9E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87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A48497-A3CE-D112-36EE-C82082860085}"/>
              </a:ext>
            </a:extLst>
          </p:cNvPr>
          <p:cNvSpPr/>
          <p:nvPr/>
        </p:nvSpPr>
        <p:spPr>
          <a:xfrm>
            <a:off x="8100411" y="828734"/>
            <a:ext cx="614965" cy="4105215"/>
          </a:xfrm>
          <a:prstGeom prst="rect">
            <a:avLst/>
          </a:prstGeom>
          <a:noFill/>
          <a:ln w="38100">
            <a:solidFill>
              <a:schemeClr val="accent4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39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"/>
          <p:cNvSpPr txBox="1"/>
          <p:nvPr/>
        </p:nvSpPr>
        <p:spPr>
          <a:xfrm>
            <a:off x="2819400" y="4309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456" name="Google Shape;456;p24"/>
          <p:cNvSpPr txBox="1"/>
          <p:nvPr/>
        </p:nvSpPr>
        <p:spPr>
          <a:xfrm>
            <a:off x="2307819" y="3547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1198473" y="37912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458" name="Google Shape;458;p24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 Example</a:t>
            </a:r>
            <a:endParaRPr/>
          </a:p>
        </p:txBody>
      </p:sp>
      <p:sp>
        <p:nvSpPr>
          <p:cNvPr id="459" name="Google Shape;459;p24"/>
          <p:cNvSpPr txBox="1"/>
          <p:nvPr/>
        </p:nvSpPr>
        <p:spPr>
          <a:xfrm>
            <a:off x="531996" y="777478"/>
            <a:ext cx="8612004" cy="297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 include &lt;string.h&gt;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int main()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struct Node *head = NULL;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add_to_front(&amp;head, "abc");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…  // free nodes, strings here…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add_to_front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**head_ptr,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*data)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*node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*) malloc(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Node));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node-&gt;data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*) malloc(strlen(data)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AA7EF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extra byte!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strcpy(node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data, data); 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strcpy also copies null terminator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node-&gt;next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*head_ptr;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*head_ptr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60" name="Google Shape;460;p24"/>
          <p:cNvSpPr txBox="1"/>
          <p:nvPr/>
        </p:nvSpPr>
        <p:spPr>
          <a:xfrm>
            <a:off x="6089855" y="789682"/>
            <a:ext cx="283783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struct Node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char *data;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*next;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</p:txBody>
      </p:sp>
      <p:sp>
        <p:nvSpPr>
          <p:cNvPr id="461" name="Google Shape;461;p24"/>
          <p:cNvSpPr/>
          <p:nvPr/>
        </p:nvSpPr>
        <p:spPr>
          <a:xfrm>
            <a:off x="7800976" y="38201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/>
          </a:p>
        </p:txBody>
      </p:sp>
      <p:sp>
        <p:nvSpPr>
          <p:cNvPr id="462" name="Google Shape;462;p24"/>
          <p:cNvSpPr/>
          <p:nvPr/>
        </p:nvSpPr>
        <p:spPr>
          <a:xfrm>
            <a:off x="5791200" y="3823689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4761456" y="3822434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head_ptr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6411686" y="3409950"/>
            <a:ext cx="1382532" cy="578957"/>
          </a:xfrm>
          <a:custGeom>
            <a:avLst/>
            <a:gdLst/>
            <a:ahLst/>
            <a:cxnLst/>
            <a:rect l="l" t="t" r="r" b="b"/>
            <a:pathLst>
              <a:path w="1382532" h="578957" extrusionOk="0">
                <a:moveTo>
                  <a:pt x="0" y="578957"/>
                </a:moveTo>
                <a:cubicBezTo>
                  <a:pt x="2115" y="559922"/>
                  <a:pt x="17494" y="417423"/>
                  <a:pt x="21771" y="393900"/>
                </a:cubicBezTo>
                <a:cubicBezTo>
                  <a:pt x="23824" y="382611"/>
                  <a:pt x="29028" y="372129"/>
                  <a:pt x="32657" y="361243"/>
                </a:cubicBezTo>
                <a:cubicBezTo>
                  <a:pt x="38800" y="318243"/>
                  <a:pt x="43818" y="273055"/>
                  <a:pt x="54428" y="230615"/>
                </a:cubicBezTo>
                <a:cubicBezTo>
                  <a:pt x="57211" y="219483"/>
                  <a:pt x="60182" y="208220"/>
                  <a:pt x="65314" y="197957"/>
                </a:cubicBezTo>
                <a:cubicBezTo>
                  <a:pt x="77547" y="173490"/>
                  <a:pt x="99106" y="149840"/>
                  <a:pt x="119743" y="132643"/>
                </a:cubicBezTo>
                <a:cubicBezTo>
                  <a:pt x="129794" y="124268"/>
                  <a:pt x="142184" y="119045"/>
                  <a:pt x="152400" y="110872"/>
                </a:cubicBezTo>
                <a:cubicBezTo>
                  <a:pt x="179413" y="89261"/>
                  <a:pt x="170741" y="82795"/>
                  <a:pt x="206828" y="67329"/>
                </a:cubicBezTo>
                <a:cubicBezTo>
                  <a:pt x="222473" y="60624"/>
                  <a:pt x="292400" y="48657"/>
                  <a:pt x="304800" y="45557"/>
                </a:cubicBezTo>
                <a:cubicBezTo>
                  <a:pt x="315932" y="42774"/>
                  <a:pt x="326205" y="36922"/>
                  <a:pt x="337457" y="34672"/>
                </a:cubicBezTo>
                <a:cubicBezTo>
                  <a:pt x="362617" y="29640"/>
                  <a:pt x="388413" y="28376"/>
                  <a:pt x="413657" y="23786"/>
                </a:cubicBezTo>
                <a:cubicBezTo>
                  <a:pt x="428377" y="21110"/>
                  <a:pt x="442370" y="14877"/>
                  <a:pt x="457200" y="12900"/>
                </a:cubicBezTo>
                <a:cubicBezTo>
                  <a:pt x="496927" y="7603"/>
                  <a:pt x="537029" y="5643"/>
                  <a:pt x="576943" y="2015"/>
                </a:cubicBezTo>
                <a:cubicBezTo>
                  <a:pt x="689429" y="5643"/>
                  <a:pt x="801856" y="12900"/>
                  <a:pt x="914400" y="12900"/>
                </a:cubicBezTo>
                <a:cubicBezTo>
                  <a:pt x="1175658" y="12900"/>
                  <a:pt x="849083" y="-16127"/>
                  <a:pt x="1110343" y="12900"/>
                </a:cubicBezTo>
                <a:cubicBezTo>
                  <a:pt x="1124857" y="16529"/>
                  <a:pt x="1139166" y="21110"/>
                  <a:pt x="1153885" y="23786"/>
                </a:cubicBezTo>
                <a:cubicBezTo>
                  <a:pt x="1221457" y="36072"/>
                  <a:pt x="1224355" y="30518"/>
                  <a:pt x="1284514" y="45557"/>
                </a:cubicBezTo>
                <a:cubicBezTo>
                  <a:pt x="1295646" y="48340"/>
                  <a:pt x="1306285" y="52814"/>
                  <a:pt x="1317171" y="56443"/>
                </a:cubicBezTo>
                <a:cubicBezTo>
                  <a:pt x="1351674" y="108196"/>
                  <a:pt x="1334805" y="76687"/>
                  <a:pt x="1360714" y="154415"/>
                </a:cubicBezTo>
                <a:lnTo>
                  <a:pt x="1371600" y="187072"/>
                </a:lnTo>
                <a:cubicBezTo>
                  <a:pt x="1383876" y="346676"/>
                  <a:pt x="1382485" y="281275"/>
                  <a:pt x="1382485" y="383015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p24"/>
          <p:cNvSpPr/>
          <p:nvPr/>
        </p:nvSpPr>
        <p:spPr>
          <a:xfrm>
            <a:off x="5799680" y="426992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769936" y="426867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graphicFrame>
        <p:nvGraphicFramePr>
          <p:cNvPr id="467" name="Google Shape;467;p24"/>
          <p:cNvGraphicFramePr/>
          <p:nvPr/>
        </p:nvGraphicFramePr>
        <p:xfrm>
          <a:off x="6896100" y="4252886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8" name="Google Shape;468;p24"/>
          <p:cNvSpPr txBox="1"/>
          <p:nvPr/>
        </p:nvSpPr>
        <p:spPr>
          <a:xfrm>
            <a:off x="8302376" y="4270491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24"/>
          <p:cNvSpPr/>
          <p:nvPr/>
        </p:nvSpPr>
        <p:spPr>
          <a:xfrm>
            <a:off x="6444343" y="4163079"/>
            <a:ext cx="435428" cy="326571"/>
          </a:xfrm>
          <a:custGeom>
            <a:avLst/>
            <a:gdLst/>
            <a:ahLst/>
            <a:cxnLst/>
            <a:rect l="l" t="t" r="r" b="b"/>
            <a:pathLst>
              <a:path w="435428" h="326571" extrusionOk="0">
                <a:moveTo>
                  <a:pt x="0" y="326571"/>
                </a:moveTo>
                <a:cubicBezTo>
                  <a:pt x="7257" y="290285"/>
                  <a:pt x="10069" y="252819"/>
                  <a:pt x="21771" y="217714"/>
                </a:cubicBezTo>
                <a:cubicBezTo>
                  <a:pt x="25400" y="206828"/>
                  <a:pt x="27525" y="195320"/>
                  <a:pt x="32657" y="185057"/>
                </a:cubicBezTo>
                <a:cubicBezTo>
                  <a:pt x="47042" y="156287"/>
                  <a:pt x="87575" y="112159"/>
                  <a:pt x="108857" y="97971"/>
                </a:cubicBezTo>
                <a:cubicBezTo>
                  <a:pt x="119743" y="90714"/>
                  <a:pt x="131298" y="84373"/>
                  <a:pt x="141514" y="76200"/>
                </a:cubicBezTo>
                <a:cubicBezTo>
                  <a:pt x="149528" y="69789"/>
                  <a:pt x="154106" y="59018"/>
                  <a:pt x="163286" y="54428"/>
                </a:cubicBezTo>
                <a:cubicBezTo>
                  <a:pt x="183812" y="44165"/>
                  <a:pt x="209505" y="45387"/>
                  <a:pt x="228600" y="32657"/>
                </a:cubicBezTo>
                <a:cubicBezTo>
                  <a:pt x="270804" y="4521"/>
                  <a:pt x="248846" y="15023"/>
                  <a:pt x="293914" y="0"/>
                </a:cubicBezTo>
                <a:cubicBezTo>
                  <a:pt x="304800" y="3629"/>
                  <a:pt x="318457" y="2772"/>
                  <a:pt x="326571" y="10886"/>
                </a:cubicBezTo>
                <a:cubicBezTo>
                  <a:pt x="345073" y="29388"/>
                  <a:pt x="351611" y="57698"/>
                  <a:pt x="370114" y="76200"/>
                </a:cubicBezTo>
                <a:lnTo>
                  <a:pt x="391886" y="97971"/>
                </a:lnTo>
                <a:lnTo>
                  <a:pt x="413657" y="163286"/>
                </a:lnTo>
                <a:cubicBezTo>
                  <a:pt x="417286" y="174172"/>
                  <a:pt x="419412" y="185680"/>
                  <a:pt x="424543" y="195943"/>
                </a:cubicBezTo>
                <a:lnTo>
                  <a:pt x="435428" y="217714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77560" y="789682"/>
            <a:ext cx="455839" cy="275767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/>
          </a:p>
        </p:txBody>
      </p:sp>
      <p:sp>
        <p:nvSpPr>
          <p:cNvPr id="471" name="Google Shape;471;p24"/>
          <p:cNvSpPr txBox="1"/>
          <p:nvPr/>
        </p:nvSpPr>
        <p:spPr>
          <a:xfrm>
            <a:off x="168729" y="378996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/>
          </a:p>
        </p:txBody>
      </p:sp>
      <p:sp>
        <p:nvSpPr>
          <p:cNvPr id="472" name="Google Shape;472;p24"/>
          <p:cNvSpPr/>
          <p:nvPr/>
        </p:nvSpPr>
        <p:spPr>
          <a:xfrm>
            <a:off x="26689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473" name="Google Shape;473;p24"/>
          <p:cNvSpPr/>
          <p:nvPr/>
        </p:nvSpPr>
        <p:spPr>
          <a:xfrm>
            <a:off x="35833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1676400" y="3516086"/>
            <a:ext cx="979867" cy="457200"/>
          </a:xfrm>
          <a:custGeom>
            <a:avLst/>
            <a:gdLst/>
            <a:ahLst/>
            <a:cxnLst/>
            <a:rect l="l" t="t" r="r" b="b"/>
            <a:pathLst>
              <a:path w="979867" h="457200" extrusionOk="0">
                <a:moveTo>
                  <a:pt x="0" y="457200"/>
                </a:moveTo>
                <a:cubicBezTo>
                  <a:pt x="4251" y="435944"/>
                  <a:pt x="18847" y="351267"/>
                  <a:pt x="32657" y="337457"/>
                </a:cubicBezTo>
                <a:lnTo>
                  <a:pt x="54429" y="315685"/>
                </a:lnTo>
                <a:cubicBezTo>
                  <a:pt x="81429" y="234681"/>
                  <a:pt x="39984" y="342794"/>
                  <a:pt x="108857" y="239485"/>
                </a:cubicBezTo>
                <a:cubicBezTo>
                  <a:pt x="123371" y="217714"/>
                  <a:pt x="130629" y="188685"/>
                  <a:pt x="152400" y="174171"/>
                </a:cubicBezTo>
                <a:cubicBezTo>
                  <a:pt x="163286" y="166914"/>
                  <a:pt x="174841" y="160573"/>
                  <a:pt x="185057" y="152400"/>
                </a:cubicBezTo>
                <a:cubicBezTo>
                  <a:pt x="221898" y="122927"/>
                  <a:pt x="207041" y="108784"/>
                  <a:pt x="272143" y="87085"/>
                </a:cubicBezTo>
                <a:lnTo>
                  <a:pt x="304800" y="76200"/>
                </a:lnTo>
                <a:cubicBezTo>
                  <a:pt x="342799" y="38200"/>
                  <a:pt x="316834" y="57674"/>
                  <a:pt x="391886" y="32657"/>
                </a:cubicBezTo>
                <a:lnTo>
                  <a:pt x="424543" y="21771"/>
                </a:lnTo>
                <a:cubicBezTo>
                  <a:pt x="435429" y="18142"/>
                  <a:pt x="445841" y="12508"/>
                  <a:pt x="457200" y="10885"/>
                </a:cubicBezTo>
                <a:lnTo>
                  <a:pt x="533400" y="0"/>
                </a:lnTo>
                <a:cubicBezTo>
                  <a:pt x="630838" y="8119"/>
                  <a:pt x="664789" y="3883"/>
                  <a:pt x="751114" y="32657"/>
                </a:cubicBezTo>
                <a:lnTo>
                  <a:pt x="816429" y="54428"/>
                </a:lnTo>
                <a:cubicBezTo>
                  <a:pt x="823686" y="61685"/>
                  <a:pt x="829399" y="70920"/>
                  <a:pt x="838200" y="76200"/>
                </a:cubicBezTo>
                <a:cubicBezTo>
                  <a:pt x="848039" y="82104"/>
                  <a:pt x="862743" y="78971"/>
                  <a:pt x="870857" y="87085"/>
                </a:cubicBezTo>
                <a:cubicBezTo>
                  <a:pt x="939500" y="155728"/>
                  <a:pt x="897910" y="130304"/>
                  <a:pt x="925286" y="185057"/>
                </a:cubicBezTo>
                <a:cubicBezTo>
                  <a:pt x="939019" y="212523"/>
                  <a:pt x="948577" y="219234"/>
                  <a:pt x="968829" y="239485"/>
                </a:cubicBezTo>
                <a:cubicBezTo>
                  <a:pt x="982009" y="279028"/>
                  <a:pt x="979714" y="260668"/>
                  <a:pt x="979714" y="293914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24"/>
          <p:cNvSpPr/>
          <p:nvPr/>
        </p:nvSpPr>
        <p:spPr>
          <a:xfrm>
            <a:off x="2982686" y="3973286"/>
            <a:ext cx="119743" cy="511628"/>
          </a:xfrm>
          <a:custGeom>
            <a:avLst/>
            <a:gdLst/>
            <a:ahLst/>
            <a:cxnLst/>
            <a:rect l="l" t="t" r="r" b="b"/>
            <a:pathLst>
              <a:path w="119743" h="511628" extrusionOk="0">
                <a:moveTo>
                  <a:pt x="119743" y="0"/>
                </a:moveTo>
                <a:cubicBezTo>
                  <a:pt x="118601" y="5710"/>
                  <a:pt x="107269" y="74067"/>
                  <a:pt x="97971" y="87085"/>
                </a:cubicBezTo>
                <a:cubicBezTo>
                  <a:pt x="86040" y="103788"/>
                  <a:pt x="68942" y="116114"/>
                  <a:pt x="54428" y="130628"/>
                </a:cubicBezTo>
                <a:lnTo>
                  <a:pt x="32657" y="152400"/>
                </a:lnTo>
                <a:lnTo>
                  <a:pt x="10885" y="217714"/>
                </a:lnTo>
                <a:lnTo>
                  <a:pt x="0" y="250371"/>
                </a:lnTo>
                <a:cubicBezTo>
                  <a:pt x="3628" y="275771"/>
                  <a:pt x="5116" y="301570"/>
                  <a:pt x="10885" y="326571"/>
                </a:cubicBezTo>
                <a:cubicBezTo>
                  <a:pt x="16045" y="348932"/>
                  <a:pt x="25400" y="370114"/>
                  <a:pt x="32657" y="391885"/>
                </a:cubicBezTo>
                <a:lnTo>
                  <a:pt x="43543" y="424543"/>
                </a:lnTo>
                <a:lnTo>
                  <a:pt x="65314" y="489857"/>
                </a:lnTo>
                <a:lnTo>
                  <a:pt x="76200" y="511628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24"/>
          <p:cNvSpPr/>
          <p:nvPr/>
        </p:nvSpPr>
        <p:spPr>
          <a:xfrm>
            <a:off x="97927" y="2979964"/>
            <a:ext cx="138750" cy="2775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77" name="Google Shape;477;p24"/>
          <p:cNvGraphicFramePr/>
          <p:nvPr/>
        </p:nvGraphicFramePr>
        <p:xfrm>
          <a:off x="3075215" y="4552950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8" name="Google Shape;478;p24"/>
          <p:cNvSpPr txBox="1"/>
          <p:nvPr/>
        </p:nvSpPr>
        <p:spPr>
          <a:xfrm>
            <a:off x="4481491" y="4552950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"/>
          <p:cNvSpPr txBox="1"/>
          <p:nvPr/>
        </p:nvSpPr>
        <p:spPr>
          <a:xfrm>
            <a:off x="2819400" y="4309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484" name="Google Shape;484;p25"/>
          <p:cNvSpPr txBox="1"/>
          <p:nvPr/>
        </p:nvSpPr>
        <p:spPr>
          <a:xfrm>
            <a:off x="2307819" y="3547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1198473" y="37912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486" name="Google Shape;486;p25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 Example</a:t>
            </a:r>
            <a:endParaRPr/>
          </a:p>
        </p:txBody>
      </p:sp>
      <p:sp>
        <p:nvSpPr>
          <p:cNvPr id="487" name="Google Shape;487;p25"/>
          <p:cNvSpPr txBox="1"/>
          <p:nvPr/>
        </p:nvSpPr>
        <p:spPr>
          <a:xfrm>
            <a:off x="531996" y="777478"/>
            <a:ext cx="8612004" cy="297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 include &lt;string.h&gt;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int main()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struct Node *head = NULL;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add_to_front(&amp;head, "abc");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…  // free nodes, strings here…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add_to_front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**head_ptr,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*data)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*node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*) malloc(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 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Node));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node-&gt;data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*) malloc(strlen(data)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AA7EF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extra byte!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strcpy(node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data, data); 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strcpy also copies null terminator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node-&gt;next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*head_ptr;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*head_ptr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88" name="Google Shape;488;p25"/>
          <p:cNvSpPr txBox="1"/>
          <p:nvPr/>
        </p:nvSpPr>
        <p:spPr>
          <a:xfrm>
            <a:off x="6089855" y="789682"/>
            <a:ext cx="283783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struct Node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char *data;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*next;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7800976" y="38201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5791200" y="3823689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25"/>
          <p:cNvSpPr txBox="1"/>
          <p:nvPr/>
        </p:nvSpPr>
        <p:spPr>
          <a:xfrm>
            <a:off x="4761456" y="3822434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head_ptr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5"/>
          <p:cNvSpPr/>
          <p:nvPr/>
        </p:nvSpPr>
        <p:spPr>
          <a:xfrm>
            <a:off x="6411686" y="3409950"/>
            <a:ext cx="1382532" cy="578957"/>
          </a:xfrm>
          <a:custGeom>
            <a:avLst/>
            <a:gdLst/>
            <a:ahLst/>
            <a:cxnLst/>
            <a:rect l="l" t="t" r="r" b="b"/>
            <a:pathLst>
              <a:path w="1382532" h="578957" extrusionOk="0">
                <a:moveTo>
                  <a:pt x="0" y="578957"/>
                </a:moveTo>
                <a:cubicBezTo>
                  <a:pt x="2115" y="559922"/>
                  <a:pt x="17494" y="417423"/>
                  <a:pt x="21771" y="393900"/>
                </a:cubicBezTo>
                <a:cubicBezTo>
                  <a:pt x="23824" y="382611"/>
                  <a:pt x="29028" y="372129"/>
                  <a:pt x="32657" y="361243"/>
                </a:cubicBezTo>
                <a:cubicBezTo>
                  <a:pt x="38800" y="318243"/>
                  <a:pt x="43818" y="273055"/>
                  <a:pt x="54428" y="230615"/>
                </a:cubicBezTo>
                <a:cubicBezTo>
                  <a:pt x="57211" y="219483"/>
                  <a:pt x="60182" y="208220"/>
                  <a:pt x="65314" y="197957"/>
                </a:cubicBezTo>
                <a:cubicBezTo>
                  <a:pt x="77547" y="173490"/>
                  <a:pt x="99106" y="149840"/>
                  <a:pt x="119743" y="132643"/>
                </a:cubicBezTo>
                <a:cubicBezTo>
                  <a:pt x="129794" y="124268"/>
                  <a:pt x="142184" y="119045"/>
                  <a:pt x="152400" y="110872"/>
                </a:cubicBezTo>
                <a:cubicBezTo>
                  <a:pt x="179413" y="89261"/>
                  <a:pt x="170741" y="82795"/>
                  <a:pt x="206828" y="67329"/>
                </a:cubicBezTo>
                <a:cubicBezTo>
                  <a:pt x="222473" y="60624"/>
                  <a:pt x="292400" y="48657"/>
                  <a:pt x="304800" y="45557"/>
                </a:cubicBezTo>
                <a:cubicBezTo>
                  <a:pt x="315932" y="42774"/>
                  <a:pt x="326205" y="36922"/>
                  <a:pt x="337457" y="34672"/>
                </a:cubicBezTo>
                <a:cubicBezTo>
                  <a:pt x="362617" y="29640"/>
                  <a:pt x="388413" y="28376"/>
                  <a:pt x="413657" y="23786"/>
                </a:cubicBezTo>
                <a:cubicBezTo>
                  <a:pt x="428377" y="21110"/>
                  <a:pt x="442370" y="14877"/>
                  <a:pt x="457200" y="12900"/>
                </a:cubicBezTo>
                <a:cubicBezTo>
                  <a:pt x="496927" y="7603"/>
                  <a:pt x="537029" y="5643"/>
                  <a:pt x="576943" y="2015"/>
                </a:cubicBezTo>
                <a:cubicBezTo>
                  <a:pt x="689429" y="5643"/>
                  <a:pt x="801856" y="12900"/>
                  <a:pt x="914400" y="12900"/>
                </a:cubicBezTo>
                <a:cubicBezTo>
                  <a:pt x="1175658" y="12900"/>
                  <a:pt x="849083" y="-16127"/>
                  <a:pt x="1110343" y="12900"/>
                </a:cubicBezTo>
                <a:cubicBezTo>
                  <a:pt x="1124857" y="16529"/>
                  <a:pt x="1139166" y="21110"/>
                  <a:pt x="1153885" y="23786"/>
                </a:cubicBezTo>
                <a:cubicBezTo>
                  <a:pt x="1221457" y="36072"/>
                  <a:pt x="1224355" y="30518"/>
                  <a:pt x="1284514" y="45557"/>
                </a:cubicBezTo>
                <a:cubicBezTo>
                  <a:pt x="1295646" y="48340"/>
                  <a:pt x="1306285" y="52814"/>
                  <a:pt x="1317171" y="56443"/>
                </a:cubicBezTo>
                <a:cubicBezTo>
                  <a:pt x="1351674" y="108196"/>
                  <a:pt x="1334805" y="76687"/>
                  <a:pt x="1360714" y="154415"/>
                </a:cubicBezTo>
                <a:lnTo>
                  <a:pt x="1371600" y="187072"/>
                </a:lnTo>
                <a:cubicBezTo>
                  <a:pt x="1383876" y="346676"/>
                  <a:pt x="1382485" y="281275"/>
                  <a:pt x="1382485" y="383015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25"/>
          <p:cNvSpPr/>
          <p:nvPr/>
        </p:nvSpPr>
        <p:spPr>
          <a:xfrm>
            <a:off x="5799680" y="426992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25"/>
          <p:cNvSpPr txBox="1"/>
          <p:nvPr/>
        </p:nvSpPr>
        <p:spPr>
          <a:xfrm>
            <a:off x="4769936" y="426867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graphicFrame>
        <p:nvGraphicFramePr>
          <p:cNvPr id="495" name="Google Shape;495;p25"/>
          <p:cNvGraphicFramePr/>
          <p:nvPr/>
        </p:nvGraphicFramePr>
        <p:xfrm>
          <a:off x="6896100" y="4252886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6" name="Google Shape;496;p25"/>
          <p:cNvSpPr txBox="1"/>
          <p:nvPr/>
        </p:nvSpPr>
        <p:spPr>
          <a:xfrm>
            <a:off x="8302376" y="4270491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7" name="Google Shape;497;p25"/>
          <p:cNvSpPr/>
          <p:nvPr/>
        </p:nvSpPr>
        <p:spPr>
          <a:xfrm>
            <a:off x="6444343" y="4163079"/>
            <a:ext cx="435428" cy="326571"/>
          </a:xfrm>
          <a:custGeom>
            <a:avLst/>
            <a:gdLst/>
            <a:ahLst/>
            <a:cxnLst/>
            <a:rect l="l" t="t" r="r" b="b"/>
            <a:pathLst>
              <a:path w="435428" h="326571" extrusionOk="0">
                <a:moveTo>
                  <a:pt x="0" y="326571"/>
                </a:moveTo>
                <a:cubicBezTo>
                  <a:pt x="7257" y="290285"/>
                  <a:pt x="10069" y="252819"/>
                  <a:pt x="21771" y="217714"/>
                </a:cubicBezTo>
                <a:cubicBezTo>
                  <a:pt x="25400" y="206828"/>
                  <a:pt x="27525" y="195320"/>
                  <a:pt x="32657" y="185057"/>
                </a:cubicBezTo>
                <a:cubicBezTo>
                  <a:pt x="47042" y="156287"/>
                  <a:pt x="87575" y="112159"/>
                  <a:pt x="108857" y="97971"/>
                </a:cubicBezTo>
                <a:cubicBezTo>
                  <a:pt x="119743" y="90714"/>
                  <a:pt x="131298" y="84373"/>
                  <a:pt x="141514" y="76200"/>
                </a:cubicBezTo>
                <a:cubicBezTo>
                  <a:pt x="149528" y="69789"/>
                  <a:pt x="154106" y="59018"/>
                  <a:pt x="163286" y="54428"/>
                </a:cubicBezTo>
                <a:cubicBezTo>
                  <a:pt x="183812" y="44165"/>
                  <a:pt x="209505" y="45387"/>
                  <a:pt x="228600" y="32657"/>
                </a:cubicBezTo>
                <a:cubicBezTo>
                  <a:pt x="270804" y="4521"/>
                  <a:pt x="248846" y="15023"/>
                  <a:pt x="293914" y="0"/>
                </a:cubicBezTo>
                <a:cubicBezTo>
                  <a:pt x="304800" y="3629"/>
                  <a:pt x="318457" y="2772"/>
                  <a:pt x="326571" y="10886"/>
                </a:cubicBezTo>
                <a:cubicBezTo>
                  <a:pt x="345073" y="29388"/>
                  <a:pt x="351611" y="57698"/>
                  <a:pt x="370114" y="76200"/>
                </a:cubicBezTo>
                <a:lnTo>
                  <a:pt x="391886" y="97971"/>
                </a:lnTo>
                <a:lnTo>
                  <a:pt x="413657" y="163286"/>
                </a:lnTo>
                <a:cubicBezTo>
                  <a:pt x="417286" y="174172"/>
                  <a:pt x="419412" y="185680"/>
                  <a:pt x="424543" y="195943"/>
                </a:cubicBezTo>
                <a:lnTo>
                  <a:pt x="435428" y="217714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25"/>
          <p:cNvSpPr txBox="1"/>
          <p:nvPr/>
        </p:nvSpPr>
        <p:spPr>
          <a:xfrm>
            <a:off x="77560" y="789682"/>
            <a:ext cx="455839" cy="275767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9" name="Google Shape;499;p25"/>
          <p:cNvSpPr txBox="1"/>
          <p:nvPr/>
        </p:nvSpPr>
        <p:spPr>
          <a:xfrm>
            <a:off x="168729" y="3789962"/>
            <a:ext cx="1038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26689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35833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1676400" y="3516086"/>
            <a:ext cx="979867" cy="457200"/>
          </a:xfrm>
          <a:custGeom>
            <a:avLst/>
            <a:gdLst/>
            <a:ahLst/>
            <a:cxnLst/>
            <a:rect l="l" t="t" r="r" b="b"/>
            <a:pathLst>
              <a:path w="979867" h="457200" extrusionOk="0">
                <a:moveTo>
                  <a:pt x="0" y="457200"/>
                </a:moveTo>
                <a:cubicBezTo>
                  <a:pt x="4251" y="435944"/>
                  <a:pt x="18847" y="351267"/>
                  <a:pt x="32657" y="337457"/>
                </a:cubicBezTo>
                <a:lnTo>
                  <a:pt x="54429" y="315685"/>
                </a:lnTo>
                <a:cubicBezTo>
                  <a:pt x="81429" y="234681"/>
                  <a:pt x="39984" y="342794"/>
                  <a:pt x="108857" y="239485"/>
                </a:cubicBezTo>
                <a:cubicBezTo>
                  <a:pt x="123371" y="217714"/>
                  <a:pt x="130629" y="188685"/>
                  <a:pt x="152400" y="174171"/>
                </a:cubicBezTo>
                <a:cubicBezTo>
                  <a:pt x="163286" y="166914"/>
                  <a:pt x="174841" y="160573"/>
                  <a:pt x="185057" y="152400"/>
                </a:cubicBezTo>
                <a:cubicBezTo>
                  <a:pt x="221898" y="122927"/>
                  <a:pt x="207041" y="108784"/>
                  <a:pt x="272143" y="87085"/>
                </a:cubicBezTo>
                <a:lnTo>
                  <a:pt x="304800" y="76200"/>
                </a:lnTo>
                <a:cubicBezTo>
                  <a:pt x="342799" y="38200"/>
                  <a:pt x="316834" y="57674"/>
                  <a:pt x="391886" y="32657"/>
                </a:cubicBezTo>
                <a:lnTo>
                  <a:pt x="424543" y="21771"/>
                </a:lnTo>
                <a:cubicBezTo>
                  <a:pt x="435429" y="18142"/>
                  <a:pt x="445841" y="12508"/>
                  <a:pt x="457200" y="10885"/>
                </a:cubicBezTo>
                <a:lnTo>
                  <a:pt x="533400" y="0"/>
                </a:lnTo>
                <a:cubicBezTo>
                  <a:pt x="630838" y="8119"/>
                  <a:pt x="664789" y="3883"/>
                  <a:pt x="751114" y="32657"/>
                </a:cubicBezTo>
                <a:lnTo>
                  <a:pt x="816429" y="54428"/>
                </a:lnTo>
                <a:cubicBezTo>
                  <a:pt x="823686" y="61685"/>
                  <a:pt x="829399" y="70920"/>
                  <a:pt x="838200" y="76200"/>
                </a:cubicBezTo>
                <a:cubicBezTo>
                  <a:pt x="848039" y="82104"/>
                  <a:pt x="862743" y="78971"/>
                  <a:pt x="870857" y="87085"/>
                </a:cubicBezTo>
                <a:cubicBezTo>
                  <a:pt x="939500" y="155728"/>
                  <a:pt x="897910" y="130304"/>
                  <a:pt x="925286" y="185057"/>
                </a:cubicBezTo>
                <a:cubicBezTo>
                  <a:pt x="939019" y="212523"/>
                  <a:pt x="948577" y="219234"/>
                  <a:pt x="968829" y="239485"/>
                </a:cubicBezTo>
                <a:cubicBezTo>
                  <a:pt x="982009" y="279028"/>
                  <a:pt x="979714" y="260668"/>
                  <a:pt x="979714" y="293914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25"/>
          <p:cNvSpPr/>
          <p:nvPr/>
        </p:nvSpPr>
        <p:spPr>
          <a:xfrm>
            <a:off x="2982686" y="3973286"/>
            <a:ext cx="119743" cy="511628"/>
          </a:xfrm>
          <a:custGeom>
            <a:avLst/>
            <a:gdLst/>
            <a:ahLst/>
            <a:cxnLst/>
            <a:rect l="l" t="t" r="r" b="b"/>
            <a:pathLst>
              <a:path w="119743" h="511628" extrusionOk="0">
                <a:moveTo>
                  <a:pt x="119743" y="0"/>
                </a:moveTo>
                <a:cubicBezTo>
                  <a:pt x="118601" y="5710"/>
                  <a:pt x="107269" y="74067"/>
                  <a:pt x="97971" y="87085"/>
                </a:cubicBezTo>
                <a:cubicBezTo>
                  <a:pt x="86040" y="103788"/>
                  <a:pt x="68942" y="116114"/>
                  <a:pt x="54428" y="130628"/>
                </a:cubicBezTo>
                <a:lnTo>
                  <a:pt x="32657" y="152400"/>
                </a:lnTo>
                <a:lnTo>
                  <a:pt x="10885" y="217714"/>
                </a:lnTo>
                <a:lnTo>
                  <a:pt x="0" y="250371"/>
                </a:lnTo>
                <a:cubicBezTo>
                  <a:pt x="3628" y="275771"/>
                  <a:pt x="5116" y="301570"/>
                  <a:pt x="10885" y="326571"/>
                </a:cubicBezTo>
                <a:cubicBezTo>
                  <a:pt x="16045" y="348932"/>
                  <a:pt x="25400" y="370114"/>
                  <a:pt x="32657" y="391885"/>
                </a:cubicBezTo>
                <a:lnTo>
                  <a:pt x="43543" y="424543"/>
                </a:lnTo>
                <a:lnTo>
                  <a:pt x="65314" y="489857"/>
                </a:lnTo>
                <a:lnTo>
                  <a:pt x="76200" y="511628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25"/>
          <p:cNvSpPr/>
          <p:nvPr/>
        </p:nvSpPr>
        <p:spPr>
          <a:xfrm>
            <a:off x="97927" y="3208564"/>
            <a:ext cx="138750" cy="2775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05" name="Google Shape;505;p25"/>
          <p:cNvGraphicFramePr/>
          <p:nvPr/>
        </p:nvGraphicFramePr>
        <p:xfrm>
          <a:off x="3075215" y="4552950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6" name="Google Shape;506;p25"/>
          <p:cNvSpPr txBox="1"/>
          <p:nvPr/>
        </p:nvSpPr>
        <p:spPr>
          <a:xfrm>
            <a:off x="4481491" y="4552950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25"/>
          <p:cNvSpPr/>
          <p:nvPr/>
        </p:nvSpPr>
        <p:spPr>
          <a:xfrm>
            <a:off x="2663025" y="3155795"/>
            <a:ext cx="5492234" cy="825190"/>
          </a:xfrm>
          <a:custGeom>
            <a:avLst/>
            <a:gdLst/>
            <a:ahLst/>
            <a:cxnLst/>
            <a:rect l="l" t="t" r="r" b="b"/>
            <a:pathLst>
              <a:path w="5564459" h="825190" extrusionOk="0">
                <a:moveTo>
                  <a:pt x="5564459" y="825190"/>
                </a:moveTo>
                <a:cubicBezTo>
                  <a:pt x="5560742" y="806605"/>
                  <a:pt x="5557420" y="787936"/>
                  <a:pt x="5553308" y="769434"/>
                </a:cubicBezTo>
                <a:cubicBezTo>
                  <a:pt x="5549983" y="754473"/>
                  <a:pt x="5544676" y="739946"/>
                  <a:pt x="5542156" y="724829"/>
                </a:cubicBezTo>
                <a:cubicBezTo>
                  <a:pt x="5537229" y="695269"/>
                  <a:pt x="5534722" y="665356"/>
                  <a:pt x="5531005" y="635620"/>
                </a:cubicBezTo>
                <a:cubicBezTo>
                  <a:pt x="5515540" y="388168"/>
                  <a:pt x="5530752" y="533609"/>
                  <a:pt x="5508703" y="390293"/>
                </a:cubicBezTo>
                <a:cubicBezTo>
                  <a:pt x="5504706" y="364315"/>
                  <a:pt x="5503461" y="337845"/>
                  <a:pt x="5497551" y="312234"/>
                </a:cubicBezTo>
                <a:cubicBezTo>
                  <a:pt x="5492265" y="289327"/>
                  <a:pt x="5491872" y="261950"/>
                  <a:pt x="5475249" y="245327"/>
                </a:cubicBezTo>
                <a:cubicBezTo>
                  <a:pt x="5460381" y="230459"/>
                  <a:pt x="5446468" y="214568"/>
                  <a:pt x="5430644" y="200722"/>
                </a:cubicBezTo>
                <a:cubicBezTo>
                  <a:pt x="5346946" y="127486"/>
                  <a:pt x="5421962" y="200466"/>
                  <a:pt x="5352586" y="144966"/>
                </a:cubicBezTo>
                <a:cubicBezTo>
                  <a:pt x="5344376" y="138398"/>
                  <a:pt x="5339298" y="128073"/>
                  <a:pt x="5330283" y="122664"/>
                </a:cubicBezTo>
                <a:cubicBezTo>
                  <a:pt x="5284696" y="95312"/>
                  <a:pt x="5226899" y="68939"/>
                  <a:pt x="5174166" y="55756"/>
                </a:cubicBezTo>
                <a:cubicBezTo>
                  <a:pt x="5144429" y="48322"/>
                  <a:pt x="5115420" y="36839"/>
                  <a:pt x="5084956" y="33454"/>
                </a:cubicBezTo>
                <a:cubicBezTo>
                  <a:pt x="4954810" y="18994"/>
                  <a:pt x="5017995" y="26478"/>
                  <a:pt x="4895386" y="11151"/>
                </a:cubicBezTo>
                <a:cubicBezTo>
                  <a:pt x="4258997" y="34723"/>
                  <a:pt x="4659737" y="24679"/>
                  <a:pt x="3557239" y="11151"/>
                </a:cubicBezTo>
                <a:lnTo>
                  <a:pt x="2776654" y="0"/>
                </a:lnTo>
                <a:lnTo>
                  <a:pt x="1906859" y="11151"/>
                </a:lnTo>
                <a:cubicBezTo>
                  <a:pt x="1847283" y="12419"/>
                  <a:pt x="1787701" y="16065"/>
                  <a:pt x="1728439" y="22303"/>
                </a:cubicBezTo>
                <a:cubicBezTo>
                  <a:pt x="1716749" y="23534"/>
                  <a:pt x="1706389" y="30603"/>
                  <a:pt x="1694986" y="33454"/>
                </a:cubicBezTo>
                <a:cubicBezTo>
                  <a:pt x="1676599" y="38051"/>
                  <a:pt x="1657926" y="41489"/>
                  <a:pt x="1639230" y="44605"/>
                </a:cubicBezTo>
                <a:cubicBezTo>
                  <a:pt x="1565277" y="56930"/>
                  <a:pt x="1528930" y="58980"/>
                  <a:pt x="1449659" y="66907"/>
                </a:cubicBezTo>
                <a:cubicBezTo>
                  <a:pt x="1431074" y="70624"/>
                  <a:pt x="1412771" y="76262"/>
                  <a:pt x="1393903" y="78059"/>
                </a:cubicBezTo>
                <a:cubicBezTo>
                  <a:pt x="1334582" y="83709"/>
                  <a:pt x="1274612" y="81819"/>
                  <a:pt x="1215483" y="89210"/>
                </a:cubicBezTo>
                <a:cubicBezTo>
                  <a:pt x="1132032" y="99641"/>
                  <a:pt x="1133443" y="115296"/>
                  <a:pt x="1059366" y="133815"/>
                </a:cubicBezTo>
                <a:cubicBezTo>
                  <a:pt x="904741" y="172470"/>
                  <a:pt x="1143111" y="113631"/>
                  <a:pt x="959005" y="156117"/>
                </a:cubicBezTo>
                <a:cubicBezTo>
                  <a:pt x="752266" y="203826"/>
                  <a:pt x="939570" y="160078"/>
                  <a:pt x="836342" y="189571"/>
                </a:cubicBezTo>
                <a:cubicBezTo>
                  <a:pt x="821606" y="193781"/>
                  <a:pt x="806417" y="196318"/>
                  <a:pt x="791737" y="200722"/>
                </a:cubicBezTo>
                <a:cubicBezTo>
                  <a:pt x="769220" y="207477"/>
                  <a:pt x="747132" y="215591"/>
                  <a:pt x="724830" y="223025"/>
                </a:cubicBezTo>
                <a:lnTo>
                  <a:pt x="691376" y="234176"/>
                </a:lnTo>
                <a:lnTo>
                  <a:pt x="657922" y="245327"/>
                </a:lnTo>
                <a:cubicBezTo>
                  <a:pt x="604908" y="280669"/>
                  <a:pt x="637183" y="263391"/>
                  <a:pt x="557561" y="289932"/>
                </a:cubicBezTo>
                <a:lnTo>
                  <a:pt x="524108" y="301083"/>
                </a:lnTo>
                <a:lnTo>
                  <a:pt x="490654" y="312234"/>
                </a:lnTo>
                <a:cubicBezTo>
                  <a:pt x="479503" y="319668"/>
                  <a:pt x="469447" y="329094"/>
                  <a:pt x="457200" y="334537"/>
                </a:cubicBezTo>
                <a:cubicBezTo>
                  <a:pt x="457190" y="334541"/>
                  <a:pt x="373570" y="362413"/>
                  <a:pt x="356839" y="367990"/>
                </a:cubicBezTo>
                <a:lnTo>
                  <a:pt x="289932" y="390293"/>
                </a:lnTo>
                <a:cubicBezTo>
                  <a:pt x="275064" y="394010"/>
                  <a:pt x="260007" y="397040"/>
                  <a:pt x="245327" y="401444"/>
                </a:cubicBezTo>
                <a:cubicBezTo>
                  <a:pt x="222810" y="408199"/>
                  <a:pt x="178420" y="423746"/>
                  <a:pt x="178420" y="423746"/>
                </a:cubicBezTo>
                <a:cubicBezTo>
                  <a:pt x="83066" y="519100"/>
                  <a:pt x="231821" y="363695"/>
                  <a:pt x="144966" y="479503"/>
                </a:cubicBezTo>
                <a:cubicBezTo>
                  <a:pt x="129196" y="500530"/>
                  <a:pt x="103790" y="513390"/>
                  <a:pt x="89210" y="535259"/>
                </a:cubicBezTo>
                <a:cubicBezTo>
                  <a:pt x="81776" y="546410"/>
                  <a:pt x="75280" y="558247"/>
                  <a:pt x="66908" y="568712"/>
                </a:cubicBezTo>
                <a:cubicBezTo>
                  <a:pt x="22762" y="623894"/>
                  <a:pt x="69117" y="555351"/>
                  <a:pt x="11151" y="613317"/>
                </a:cubicBezTo>
                <a:cubicBezTo>
                  <a:pt x="5274" y="619194"/>
                  <a:pt x="3717" y="628186"/>
                  <a:pt x="0" y="635620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6"/>
          <p:cNvSpPr txBox="1"/>
          <p:nvPr/>
        </p:nvSpPr>
        <p:spPr>
          <a:xfrm>
            <a:off x="2819400" y="4309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513" name="Google Shape;513;p26"/>
          <p:cNvSpPr txBox="1"/>
          <p:nvPr/>
        </p:nvSpPr>
        <p:spPr>
          <a:xfrm>
            <a:off x="2307819" y="3547062"/>
            <a:ext cx="1103855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7800976" y="3820117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0x300</a:t>
            </a:r>
            <a:endParaRPr/>
          </a:p>
        </p:txBody>
      </p:sp>
      <p:sp>
        <p:nvSpPr>
          <p:cNvPr id="515" name="Google Shape;515;p26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 Example</a:t>
            </a:r>
            <a:endParaRPr/>
          </a:p>
        </p:txBody>
      </p:sp>
      <p:sp>
        <p:nvSpPr>
          <p:cNvPr id="516" name="Google Shape;516;p26"/>
          <p:cNvSpPr txBox="1"/>
          <p:nvPr/>
        </p:nvSpPr>
        <p:spPr>
          <a:xfrm>
            <a:off x="531996" y="777478"/>
            <a:ext cx="8612004" cy="342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 include &lt;string.h&gt;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Node *head 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AA7EFA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add_to_front(</a:t>
            </a:r>
            <a:r>
              <a:rPr lang="en-US" sz="16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head, 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"abc"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…  </a:t>
            </a: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free nodes, strings here…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void add_to_front(struct Node **head_ptr, char *data)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*node = (struct Node *) malloc(sizeof(struct Node));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node-&gt;data = (char *) malloc(strlen(data) + 1); // extra byte!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strcpy(node-&gt;data, data);  // strcpy also copies null terminator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node-&gt;next = *head_ptr;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*head_ptr = node;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  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26"/>
          <p:cNvSpPr txBox="1"/>
          <p:nvPr/>
        </p:nvSpPr>
        <p:spPr>
          <a:xfrm>
            <a:off x="6089855" y="789682"/>
            <a:ext cx="283783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struct Node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char *data;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  struct Node *next;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</p:txBody>
      </p:sp>
      <p:sp>
        <p:nvSpPr>
          <p:cNvPr id="518" name="Google Shape;518;p26"/>
          <p:cNvSpPr txBox="1"/>
          <p:nvPr/>
        </p:nvSpPr>
        <p:spPr>
          <a:xfrm>
            <a:off x="77560" y="789682"/>
            <a:ext cx="455839" cy="275767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/>
          </a:p>
        </p:txBody>
      </p:sp>
      <p:sp>
        <p:nvSpPr>
          <p:cNvPr id="519" name="Google Shape;519;p26"/>
          <p:cNvSpPr/>
          <p:nvPr/>
        </p:nvSpPr>
        <p:spPr>
          <a:xfrm>
            <a:off x="97927" y="1684564"/>
            <a:ext cx="138750" cy="2775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20" name="Google Shape;520;p26"/>
          <p:cNvGraphicFramePr/>
          <p:nvPr/>
        </p:nvGraphicFramePr>
        <p:xfrm>
          <a:off x="6896100" y="4252886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1" name="Google Shape;521;p26"/>
          <p:cNvSpPr/>
          <p:nvPr/>
        </p:nvSpPr>
        <p:spPr>
          <a:xfrm>
            <a:off x="26689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0x350</a:t>
            </a:r>
            <a:endParaRPr/>
          </a:p>
        </p:txBody>
      </p:sp>
      <p:sp>
        <p:nvSpPr>
          <p:cNvPr id="522" name="Google Shape;522;p26"/>
          <p:cNvSpPr/>
          <p:nvPr/>
        </p:nvSpPr>
        <p:spPr>
          <a:xfrm>
            <a:off x="3583320" y="3789962"/>
            <a:ext cx="914400" cy="30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2982686" y="3973286"/>
            <a:ext cx="119743" cy="511628"/>
          </a:xfrm>
          <a:custGeom>
            <a:avLst/>
            <a:gdLst/>
            <a:ahLst/>
            <a:cxnLst/>
            <a:rect l="l" t="t" r="r" b="b"/>
            <a:pathLst>
              <a:path w="119743" h="511628" extrusionOk="0">
                <a:moveTo>
                  <a:pt x="119743" y="0"/>
                </a:moveTo>
                <a:cubicBezTo>
                  <a:pt x="118601" y="5710"/>
                  <a:pt x="107269" y="74067"/>
                  <a:pt x="97971" y="87085"/>
                </a:cubicBezTo>
                <a:cubicBezTo>
                  <a:pt x="86040" y="103788"/>
                  <a:pt x="68942" y="116114"/>
                  <a:pt x="54428" y="130628"/>
                </a:cubicBezTo>
                <a:lnTo>
                  <a:pt x="32657" y="152400"/>
                </a:lnTo>
                <a:lnTo>
                  <a:pt x="10885" y="217714"/>
                </a:lnTo>
                <a:lnTo>
                  <a:pt x="0" y="250371"/>
                </a:lnTo>
                <a:cubicBezTo>
                  <a:pt x="3628" y="275771"/>
                  <a:pt x="5116" y="301570"/>
                  <a:pt x="10885" y="326571"/>
                </a:cubicBezTo>
                <a:cubicBezTo>
                  <a:pt x="16045" y="348932"/>
                  <a:pt x="25400" y="370114"/>
                  <a:pt x="32657" y="391885"/>
                </a:cubicBezTo>
                <a:lnTo>
                  <a:pt x="43543" y="424543"/>
                </a:lnTo>
                <a:lnTo>
                  <a:pt x="65314" y="489857"/>
                </a:lnTo>
                <a:lnTo>
                  <a:pt x="76200" y="511628"/>
                </a:ln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24" name="Google Shape;524;p26"/>
          <p:cNvGraphicFramePr/>
          <p:nvPr/>
        </p:nvGraphicFramePr>
        <p:xfrm>
          <a:off x="3075215" y="4552950"/>
          <a:ext cx="2057400" cy="304810"/>
        </p:xfrm>
        <a:graphic>
          <a:graphicData uri="http://schemas.openxmlformats.org/drawingml/2006/table">
            <a:tbl>
              <a:tblPr>
                <a:noFill/>
                <a:tableStyleId>{E9ADAB4E-2CB5-4171-A979-5822DAC9A899}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'a'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'b'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'c'</a:t>
                      </a: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5" name="Google Shape;525;p26"/>
          <p:cNvSpPr txBox="1"/>
          <p:nvPr/>
        </p:nvSpPr>
        <p:spPr>
          <a:xfrm>
            <a:off x="4481491" y="4552950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26"/>
          <p:cNvSpPr/>
          <p:nvPr/>
        </p:nvSpPr>
        <p:spPr>
          <a:xfrm>
            <a:off x="2653991" y="3155795"/>
            <a:ext cx="5499410" cy="825190"/>
          </a:xfrm>
          <a:custGeom>
            <a:avLst/>
            <a:gdLst/>
            <a:ahLst/>
            <a:cxnLst/>
            <a:rect l="l" t="t" r="r" b="b"/>
            <a:pathLst>
              <a:path w="5564459" h="825190" extrusionOk="0">
                <a:moveTo>
                  <a:pt x="5564459" y="825190"/>
                </a:moveTo>
                <a:cubicBezTo>
                  <a:pt x="5560742" y="806605"/>
                  <a:pt x="5557420" y="787936"/>
                  <a:pt x="5553308" y="769434"/>
                </a:cubicBezTo>
                <a:cubicBezTo>
                  <a:pt x="5549983" y="754473"/>
                  <a:pt x="5544676" y="739946"/>
                  <a:pt x="5542156" y="724829"/>
                </a:cubicBezTo>
                <a:cubicBezTo>
                  <a:pt x="5537229" y="695269"/>
                  <a:pt x="5534722" y="665356"/>
                  <a:pt x="5531005" y="635620"/>
                </a:cubicBezTo>
                <a:cubicBezTo>
                  <a:pt x="5515540" y="388168"/>
                  <a:pt x="5530752" y="533609"/>
                  <a:pt x="5508703" y="390293"/>
                </a:cubicBezTo>
                <a:cubicBezTo>
                  <a:pt x="5504706" y="364315"/>
                  <a:pt x="5503461" y="337845"/>
                  <a:pt x="5497551" y="312234"/>
                </a:cubicBezTo>
                <a:cubicBezTo>
                  <a:pt x="5492265" y="289327"/>
                  <a:pt x="5491872" y="261950"/>
                  <a:pt x="5475249" y="245327"/>
                </a:cubicBezTo>
                <a:cubicBezTo>
                  <a:pt x="5460381" y="230459"/>
                  <a:pt x="5446468" y="214568"/>
                  <a:pt x="5430644" y="200722"/>
                </a:cubicBezTo>
                <a:cubicBezTo>
                  <a:pt x="5346946" y="127486"/>
                  <a:pt x="5421962" y="200466"/>
                  <a:pt x="5352586" y="144966"/>
                </a:cubicBezTo>
                <a:cubicBezTo>
                  <a:pt x="5344376" y="138398"/>
                  <a:pt x="5339298" y="128073"/>
                  <a:pt x="5330283" y="122664"/>
                </a:cubicBezTo>
                <a:cubicBezTo>
                  <a:pt x="5284696" y="95312"/>
                  <a:pt x="5226899" y="68939"/>
                  <a:pt x="5174166" y="55756"/>
                </a:cubicBezTo>
                <a:cubicBezTo>
                  <a:pt x="5144429" y="48322"/>
                  <a:pt x="5115420" y="36839"/>
                  <a:pt x="5084956" y="33454"/>
                </a:cubicBezTo>
                <a:cubicBezTo>
                  <a:pt x="4954810" y="18994"/>
                  <a:pt x="5017995" y="26478"/>
                  <a:pt x="4895386" y="11151"/>
                </a:cubicBezTo>
                <a:cubicBezTo>
                  <a:pt x="4258997" y="34723"/>
                  <a:pt x="4659737" y="24679"/>
                  <a:pt x="3557239" y="11151"/>
                </a:cubicBezTo>
                <a:lnTo>
                  <a:pt x="2776654" y="0"/>
                </a:lnTo>
                <a:lnTo>
                  <a:pt x="1906859" y="11151"/>
                </a:lnTo>
                <a:cubicBezTo>
                  <a:pt x="1847283" y="12419"/>
                  <a:pt x="1787701" y="16065"/>
                  <a:pt x="1728439" y="22303"/>
                </a:cubicBezTo>
                <a:cubicBezTo>
                  <a:pt x="1716749" y="23534"/>
                  <a:pt x="1706389" y="30603"/>
                  <a:pt x="1694986" y="33454"/>
                </a:cubicBezTo>
                <a:cubicBezTo>
                  <a:pt x="1676599" y="38051"/>
                  <a:pt x="1657926" y="41489"/>
                  <a:pt x="1639230" y="44605"/>
                </a:cubicBezTo>
                <a:cubicBezTo>
                  <a:pt x="1565277" y="56930"/>
                  <a:pt x="1528930" y="58980"/>
                  <a:pt x="1449659" y="66907"/>
                </a:cubicBezTo>
                <a:cubicBezTo>
                  <a:pt x="1431074" y="70624"/>
                  <a:pt x="1412771" y="76262"/>
                  <a:pt x="1393903" y="78059"/>
                </a:cubicBezTo>
                <a:cubicBezTo>
                  <a:pt x="1334582" y="83709"/>
                  <a:pt x="1274612" y="81819"/>
                  <a:pt x="1215483" y="89210"/>
                </a:cubicBezTo>
                <a:cubicBezTo>
                  <a:pt x="1132032" y="99641"/>
                  <a:pt x="1133443" y="115296"/>
                  <a:pt x="1059366" y="133815"/>
                </a:cubicBezTo>
                <a:cubicBezTo>
                  <a:pt x="904741" y="172470"/>
                  <a:pt x="1143111" y="113631"/>
                  <a:pt x="959005" y="156117"/>
                </a:cubicBezTo>
                <a:cubicBezTo>
                  <a:pt x="752266" y="203826"/>
                  <a:pt x="939570" y="160078"/>
                  <a:pt x="836342" y="189571"/>
                </a:cubicBezTo>
                <a:cubicBezTo>
                  <a:pt x="821606" y="193781"/>
                  <a:pt x="806417" y="196318"/>
                  <a:pt x="791737" y="200722"/>
                </a:cubicBezTo>
                <a:cubicBezTo>
                  <a:pt x="769220" y="207477"/>
                  <a:pt x="747132" y="215591"/>
                  <a:pt x="724830" y="223025"/>
                </a:cubicBezTo>
                <a:lnTo>
                  <a:pt x="691376" y="234176"/>
                </a:lnTo>
                <a:lnTo>
                  <a:pt x="657922" y="245327"/>
                </a:lnTo>
                <a:cubicBezTo>
                  <a:pt x="604908" y="280669"/>
                  <a:pt x="637183" y="263391"/>
                  <a:pt x="557561" y="289932"/>
                </a:cubicBezTo>
                <a:lnTo>
                  <a:pt x="524108" y="301083"/>
                </a:lnTo>
                <a:lnTo>
                  <a:pt x="490654" y="312234"/>
                </a:lnTo>
                <a:cubicBezTo>
                  <a:pt x="479503" y="319668"/>
                  <a:pt x="469447" y="329094"/>
                  <a:pt x="457200" y="334537"/>
                </a:cubicBezTo>
                <a:cubicBezTo>
                  <a:pt x="457190" y="334541"/>
                  <a:pt x="373570" y="362413"/>
                  <a:pt x="356839" y="367990"/>
                </a:cubicBezTo>
                <a:lnTo>
                  <a:pt x="289932" y="390293"/>
                </a:lnTo>
                <a:cubicBezTo>
                  <a:pt x="275064" y="394010"/>
                  <a:pt x="260007" y="397040"/>
                  <a:pt x="245327" y="401444"/>
                </a:cubicBezTo>
                <a:cubicBezTo>
                  <a:pt x="222810" y="408199"/>
                  <a:pt x="178420" y="423746"/>
                  <a:pt x="178420" y="423746"/>
                </a:cubicBezTo>
                <a:cubicBezTo>
                  <a:pt x="83066" y="519100"/>
                  <a:pt x="231821" y="363695"/>
                  <a:pt x="144966" y="479503"/>
                </a:cubicBezTo>
                <a:cubicBezTo>
                  <a:pt x="129196" y="500530"/>
                  <a:pt x="103790" y="513390"/>
                  <a:pt x="89210" y="535259"/>
                </a:cubicBezTo>
                <a:cubicBezTo>
                  <a:pt x="81776" y="546410"/>
                  <a:pt x="75280" y="558247"/>
                  <a:pt x="66908" y="568712"/>
                </a:cubicBezTo>
                <a:cubicBezTo>
                  <a:pt x="22762" y="623894"/>
                  <a:pt x="69117" y="555351"/>
                  <a:pt x="11151" y="613317"/>
                </a:cubicBezTo>
                <a:cubicBezTo>
                  <a:pt x="5274" y="619194"/>
                  <a:pt x="3717" y="628186"/>
                  <a:pt x="0" y="635620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triangle" w="lg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26"/>
          <p:cNvSpPr txBox="1"/>
          <p:nvPr/>
        </p:nvSpPr>
        <p:spPr>
          <a:xfrm>
            <a:off x="7020364" y="3818862"/>
            <a:ext cx="7890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endParaRPr/>
          </a:p>
        </p:txBody>
      </p:sp>
      <p:sp>
        <p:nvSpPr>
          <p:cNvPr id="528" name="Google Shape;528;p26"/>
          <p:cNvSpPr txBox="1"/>
          <p:nvPr/>
        </p:nvSpPr>
        <p:spPr>
          <a:xfrm>
            <a:off x="8302376" y="4270491"/>
            <a:ext cx="7654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'\0'</a:t>
            </a:r>
            <a:endParaRPr sz="14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26"/>
          <p:cNvSpPr txBox="1"/>
          <p:nvPr/>
        </p:nvSpPr>
        <p:spPr>
          <a:xfrm>
            <a:off x="76200" y="3818863"/>
            <a:ext cx="1652239" cy="8402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out the lecture code in Drive!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8"/>
          <p:cNvSpPr txBox="1">
            <a:spLocks noGrp="1"/>
          </p:cNvSpPr>
          <p:nvPr>
            <p:ph type="body" idx="1"/>
          </p:nvPr>
        </p:nvSpPr>
        <p:spPr>
          <a:xfrm>
            <a:off x="247828" y="681038"/>
            <a:ext cx="376345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ctr" anchorCtr="0">
            <a:noAutofit/>
          </a:bodyPr>
          <a:lstStyle/>
          <a:p>
            <a:pPr marL="66446" lvl="0" indent="0" algn="l" rtl="0">
              <a:spcBef>
                <a:spcPts val="625"/>
              </a:spcBef>
              <a:spcAft>
                <a:spcPts val="0"/>
              </a:spcAft>
              <a:buSzPts val="2554"/>
              <a:buNone/>
            </a:pPr>
            <a:r>
              <a:rPr lang="en-US"/>
              <a:t>Implementing Memory Management</a:t>
            </a:r>
            <a:endParaRPr/>
          </a:p>
        </p:txBody>
      </p:sp>
      <p:sp>
        <p:nvSpPr>
          <p:cNvPr id="649" name="Google Shape;649;p38"/>
          <p:cNvSpPr txBox="1">
            <a:spLocks noGrp="1"/>
          </p:cNvSpPr>
          <p:nvPr>
            <p:ph type="body" idx="2"/>
          </p:nvPr>
        </p:nvSpPr>
        <p:spPr>
          <a:xfrm>
            <a:off x="4383344" y="681037"/>
            <a:ext cx="4497694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Memory Locations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Stack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The Heap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Linked List Example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rgbClr val="7F7F7F"/>
              </a:buClr>
              <a:buSzPts val="2554"/>
              <a:buFont typeface="Arial"/>
              <a:buChar char="•"/>
            </a:pPr>
            <a:r>
              <a:rPr lang="en-US">
                <a:solidFill>
                  <a:srgbClr val="7F7F7F"/>
                </a:solidFill>
              </a:rPr>
              <a:t>When Memory Goes Bad</a:t>
            </a:r>
            <a:endParaRPr/>
          </a:p>
          <a:p>
            <a:pPr marL="457200" lvl="0" indent="-390753" algn="l" rtl="0"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2554"/>
              <a:buFont typeface="Arial"/>
              <a:buChar char="•"/>
            </a:pPr>
            <a:r>
              <a:rPr lang="en-US"/>
              <a:t>Implementing Memory Management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650" name="Google Shape;650;p38"/>
          <p:cNvSpPr txBox="1"/>
          <p:nvPr/>
        </p:nvSpPr>
        <p:spPr>
          <a:xfrm>
            <a:off x="29308" y="4176346"/>
            <a:ext cx="4161692" cy="523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 not tested. Recording: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https://www.youtube.com/watch?v=Sq5tSeWfnGY</a:t>
            </a:r>
            <a:endParaRPr sz="1200" dirty="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9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2280"/>
              <a:buFont typeface="Arial" panose="020B0604020202020204" pitchFamily="34" charset="0"/>
              <a:buChar char="•"/>
            </a:pPr>
            <a:r>
              <a:rPr lang="en-US" sz="2400" dirty="0"/>
              <a:t>Want </a:t>
            </a:r>
            <a:r>
              <a:rPr lang="en-US" sz="2400" dirty="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malloc()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free()</a:t>
            </a:r>
            <a:r>
              <a:rPr lang="en-US" sz="2400" dirty="0"/>
              <a:t> to run quickly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2280"/>
              <a:buFont typeface="Arial" panose="020B0604020202020204" pitchFamily="34" charset="0"/>
              <a:buChar char="•"/>
            </a:pPr>
            <a:r>
              <a:rPr lang="en-US" sz="2400" dirty="0"/>
              <a:t>Want minimal memory overhead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2280"/>
              <a:buFont typeface="Arial" panose="020B0604020202020204" pitchFamily="34" charset="0"/>
              <a:buChar char="•"/>
            </a:pPr>
            <a:r>
              <a:rPr lang="en-US" sz="2400" dirty="0"/>
              <a:t>Want to avoid </a:t>
            </a:r>
            <a:r>
              <a:rPr lang="en-US" sz="2400" dirty="0">
                <a:solidFill>
                  <a:srgbClr val="D8E156"/>
                </a:solidFill>
              </a:rPr>
              <a:t>fragmentation*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when most of our free memory is in many small chunks</a:t>
            </a:r>
            <a:endParaRPr dirty="0"/>
          </a:p>
          <a:p>
            <a:pPr marL="748260" lvl="1" algn="l" rtl="0">
              <a:spcBef>
                <a:spcPts val="400"/>
              </a:spcBef>
              <a:spcAft>
                <a:spcPts val="0"/>
              </a:spcAft>
              <a:buClr>
                <a:srgbClr val="C5DBC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In this case, we might have many free bytes but not be able to satisfy a large request since the free bytes are not contiguous in memory.</a:t>
            </a:r>
            <a:endParaRPr dirty="0"/>
          </a:p>
        </p:txBody>
      </p:sp>
      <p:sp>
        <p:nvSpPr>
          <p:cNvPr id="656" name="Google Shape;656;p39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Heap Management Requirements</a:t>
            </a:r>
            <a:endParaRPr/>
          </a:p>
        </p:txBody>
      </p:sp>
      <p:sp>
        <p:nvSpPr>
          <p:cNvPr id="657" name="Google Shape;657;p39"/>
          <p:cNvSpPr txBox="1"/>
          <p:nvPr/>
        </p:nvSpPr>
        <p:spPr>
          <a:xfrm>
            <a:off x="6108290" y="3867150"/>
            <a:ext cx="284797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* This is technically external fragmentation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0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367091" lvl="0" indent="-161366" algn="l" rtl="0">
              <a:spcBef>
                <a:spcPts val="0"/>
              </a:spcBef>
              <a:spcAft>
                <a:spcPts val="0"/>
              </a:spcAft>
              <a:buSzPts val="2280"/>
              <a:buNone/>
            </a:pPr>
            <a:endParaRPr/>
          </a:p>
        </p:txBody>
      </p:sp>
      <p:sp>
        <p:nvSpPr>
          <p:cNvPr id="663" name="Google Shape;663;p40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Heap Management Example</a:t>
            </a:r>
            <a:endParaRPr/>
          </a:p>
        </p:txBody>
      </p:sp>
      <p:cxnSp>
        <p:nvCxnSpPr>
          <p:cNvPr id="664" name="Google Shape;664;p40"/>
          <p:cNvCxnSpPr/>
          <p:nvPr/>
        </p:nvCxnSpPr>
        <p:spPr>
          <a:xfrm>
            <a:off x="713314" y="2193146"/>
            <a:ext cx="0" cy="10287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665" name="Google Shape;665;p40"/>
          <p:cNvSpPr txBox="1"/>
          <p:nvPr/>
        </p:nvSpPr>
        <p:spPr>
          <a:xfrm>
            <a:off x="179914" y="3327952"/>
            <a:ext cx="7620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Heap grows up</a:t>
            </a:r>
            <a:endParaRPr/>
          </a:p>
        </p:txBody>
      </p:sp>
      <p:grpSp>
        <p:nvGrpSpPr>
          <p:cNvPr id="666" name="Google Shape;666;p40"/>
          <p:cNvGrpSpPr/>
          <p:nvPr/>
        </p:nvGrpSpPr>
        <p:grpSpPr>
          <a:xfrm>
            <a:off x="973384" y="972712"/>
            <a:ext cx="1342186" cy="3021821"/>
            <a:chOff x="795528" y="973873"/>
            <a:chExt cx="1342186" cy="3021821"/>
          </a:xfrm>
        </p:grpSpPr>
        <p:sp>
          <p:nvSpPr>
            <p:cNvPr id="667" name="Google Shape;667;p40"/>
            <p:cNvSpPr/>
            <p:nvPr/>
          </p:nvSpPr>
          <p:spPr>
            <a:xfrm>
              <a:off x="795528" y="973873"/>
              <a:ext cx="1342186" cy="3012296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795528" y="2157369"/>
              <a:ext cx="1338069" cy="183832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R1 (100 bytes)</a:t>
              </a:r>
              <a:endParaRPr/>
            </a:p>
          </p:txBody>
        </p:sp>
      </p:grpSp>
      <p:sp>
        <p:nvSpPr>
          <p:cNvPr id="669" name="Google Shape;669;p40"/>
          <p:cNvSpPr txBox="1"/>
          <p:nvPr/>
        </p:nvSpPr>
        <p:spPr>
          <a:xfrm>
            <a:off x="973385" y="4025638"/>
            <a:ext cx="13421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6DBC3"/>
                </a:solidFill>
                <a:latin typeface="Calibri"/>
                <a:ea typeface="Calibri"/>
                <a:cs typeface="Calibri"/>
                <a:sym typeface="Calibri"/>
              </a:rPr>
              <a:t>Request R1,</a:t>
            </a:r>
            <a:endParaRPr/>
          </a:p>
          <a:p>
            <a:pPr marL="11113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6DBC3"/>
                </a:solidFill>
                <a:latin typeface="Calibri"/>
                <a:ea typeface="Calibri"/>
                <a:cs typeface="Calibri"/>
                <a:sym typeface="Calibri"/>
              </a:rPr>
              <a:t>100 bytes</a:t>
            </a:r>
            <a:endParaRPr/>
          </a:p>
        </p:txBody>
      </p:sp>
      <p:sp>
        <p:nvSpPr>
          <p:cNvPr id="670" name="Google Shape;670;p40"/>
          <p:cNvSpPr txBox="1"/>
          <p:nvPr/>
        </p:nvSpPr>
        <p:spPr>
          <a:xfrm>
            <a:off x="3046523" y="4025638"/>
            <a:ext cx="1338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6DBC3"/>
                </a:solidFill>
                <a:latin typeface="Calibri"/>
                <a:ea typeface="Calibri"/>
                <a:cs typeface="Calibri"/>
                <a:sym typeface="Calibri"/>
              </a:rPr>
              <a:t>Request R2,</a:t>
            </a:r>
            <a:endParaRPr/>
          </a:p>
          <a:p>
            <a:pPr marL="11113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6DBC3"/>
                </a:solidFill>
                <a:latin typeface="Calibri"/>
                <a:ea typeface="Calibri"/>
                <a:cs typeface="Calibri"/>
                <a:sym typeface="Calibri"/>
              </a:rPr>
              <a:t>10 bytes</a:t>
            </a:r>
            <a:endParaRPr/>
          </a:p>
        </p:txBody>
      </p:sp>
      <p:grpSp>
        <p:nvGrpSpPr>
          <p:cNvPr id="671" name="Google Shape;671;p40"/>
          <p:cNvGrpSpPr/>
          <p:nvPr/>
        </p:nvGrpSpPr>
        <p:grpSpPr>
          <a:xfrm>
            <a:off x="3043582" y="972712"/>
            <a:ext cx="1342186" cy="3021821"/>
            <a:chOff x="2772614" y="971550"/>
            <a:chExt cx="1342186" cy="3021821"/>
          </a:xfrm>
        </p:grpSpPr>
        <p:sp>
          <p:nvSpPr>
            <p:cNvPr id="672" name="Google Shape;672;p40"/>
            <p:cNvSpPr/>
            <p:nvPr/>
          </p:nvSpPr>
          <p:spPr>
            <a:xfrm>
              <a:off x="2772614" y="971550"/>
              <a:ext cx="1342186" cy="3012296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2772614" y="2155046"/>
              <a:ext cx="1338069" cy="183832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R1 (100 bytes)</a:t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772614" y="1914915"/>
              <a:ext cx="1338069" cy="236794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R2 (10 bytes)</a:t>
              </a:r>
              <a:endParaRPr/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5111722" y="977474"/>
            <a:ext cx="1342186" cy="3012296"/>
            <a:chOff x="5029202" y="971550"/>
            <a:chExt cx="1342186" cy="3012296"/>
          </a:xfrm>
        </p:grpSpPr>
        <p:sp>
          <p:nvSpPr>
            <p:cNvPr id="676" name="Google Shape;676;p40"/>
            <p:cNvSpPr/>
            <p:nvPr/>
          </p:nvSpPr>
          <p:spPr>
            <a:xfrm>
              <a:off x="5029202" y="971550"/>
              <a:ext cx="1342186" cy="3012296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5029202" y="1914915"/>
              <a:ext cx="1338069" cy="236794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R2 (10 bytes)</a:t>
              </a:r>
              <a:endParaRPr/>
            </a:p>
          </p:txBody>
        </p:sp>
      </p:grpSp>
      <p:sp>
        <p:nvSpPr>
          <p:cNvPr id="678" name="Google Shape;678;p40"/>
          <p:cNvSpPr txBox="1"/>
          <p:nvPr/>
        </p:nvSpPr>
        <p:spPr>
          <a:xfrm>
            <a:off x="4942556" y="4025638"/>
            <a:ext cx="1676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6DBC3"/>
                </a:solidFill>
                <a:latin typeface="Calibri"/>
                <a:ea typeface="Calibri"/>
                <a:cs typeface="Calibri"/>
                <a:sym typeface="Calibri"/>
              </a:rPr>
              <a:t>Memory from R1 is freed</a:t>
            </a:r>
            <a:endParaRPr/>
          </a:p>
        </p:txBody>
      </p:sp>
      <p:sp>
        <p:nvSpPr>
          <p:cNvPr id="679" name="Google Shape;679;p40"/>
          <p:cNvSpPr txBox="1"/>
          <p:nvPr/>
        </p:nvSpPr>
        <p:spPr>
          <a:xfrm>
            <a:off x="7196331" y="4025638"/>
            <a:ext cx="13380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113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6DBC3"/>
                </a:solidFill>
                <a:latin typeface="Calibri"/>
                <a:ea typeface="Calibri"/>
                <a:cs typeface="Calibri"/>
                <a:sym typeface="Calibri"/>
              </a:rPr>
              <a:t>Request R3,</a:t>
            </a:r>
            <a:endParaRPr/>
          </a:p>
          <a:p>
            <a:pPr marL="11113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6DBC3"/>
                </a:solidFill>
                <a:latin typeface="Calibri"/>
                <a:ea typeface="Calibri"/>
                <a:cs typeface="Calibri"/>
                <a:sym typeface="Calibri"/>
              </a:rPr>
              <a:t>50 bytes?</a:t>
            </a:r>
            <a:endParaRPr/>
          </a:p>
        </p:txBody>
      </p:sp>
      <p:grpSp>
        <p:nvGrpSpPr>
          <p:cNvPr id="680" name="Google Shape;680;p40"/>
          <p:cNvGrpSpPr/>
          <p:nvPr/>
        </p:nvGrpSpPr>
        <p:grpSpPr>
          <a:xfrm>
            <a:off x="7179864" y="977474"/>
            <a:ext cx="1348361" cy="3012296"/>
            <a:chOff x="6999950" y="981075"/>
            <a:chExt cx="1348361" cy="3012296"/>
          </a:xfrm>
        </p:grpSpPr>
        <p:sp>
          <p:nvSpPr>
            <p:cNvPr id="681" name="Google Shape;681;p40"/>
            <p:cNvSpPr/>
            <p:nvPr/>
          </p:nvSpPr>
          <p:spPr>
            <a:xfrm>
              <a:off x="7004067" y="981075"/>
              <a:ext cx="1342186" cy="3012296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7004067" y="1924440"/>
              <a:ext cx="1338069" cy="236794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R2 (10 bytes)</a:t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6999950" y="981075"/>
              <a:ext cx="1338069" cy="9334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R3?</a:t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7010242" y="3059921"/>
              <a:ext cx="1338069" cy="9334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R3?</a:t>
              </a:r>
              <a:endParaRPr/>
            </a:p>
          </p:txBody>
        </p:sp>
      </p:grpSp>
      <p:sp>
        <p:nvSpPr>
          <p:cNvPr id="685" name="Google Shape;685;p40"/>
          <p:cNvSpPr/>
          <p:nvPr/>
        </p:nvSpPr>
        <p:spPr>
          <a:xfrm>
            <a:off x="2566305" y="1862288"/>
            <a:ext cx="228600" cy="12426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6" name="Google Shape;686;p40"/>
          <p:cNvSpPr/>
          <p:nvPr/>
        </p:nvSpPr>
        <p:spPr>
          <a:xfrm>
            <a:off x="4634445" y="1862288"/>
            <a:ext cx="228600" cy="12426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p40"/>
          <p:cNvSpPr/>
          <p:nvPr/>
        </p:nvSpPr>
        <p:spPr>
          <a:xfrm>
            <a:off x="6702585" y="1862288"/>
            <a:ext cx="228600" cy="12426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875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1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From Section 8.7 of K&amp;R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Code in the book uses some C language features we haven’t discussed and is written in a very terse style; don’t worry if you can’t decipher the code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Each block of memory is preceded by a header that has two fields: 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FFC115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C115"/>
                </a:solidFill>
              </a:rPr>
              <a:t>size</a:t>
            </a:r>
            <a:r>
              <a:rPr lang="en-US" sz="1800" dirty="0"/>
              <a:t> of the block, and 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>
                <a:solidFill>
                  <a:srgbClr val="FFC115"/>
                </a:solidFill>
              </a:rPr>
              <a:t>pointer to the next </a:t>
            </a:r>
            <a:r>
              <a:rPr lang="en-US" sz="1800" dirty="0"/>
              <a:t>block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All </a:t>
            </a:r>
            <a:r>
              <a:rPr lang="en-US" sz="2000" dirty="0">
                <a:solidFill>
                  <a:srgbClr val="FFC115"/>
                </a:solidFill>
              </a:rPr>
              <a:t>free blocks </a:t>
            </a:r>
            <a:r>
              <a:rPr lang="en-US" sz="2000" dirty="0"/>
              <a:t>are kept in a circular linked list.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/>
              <a:t>In an allocated block, the header’s pointer field is unused.</a:t>
            </a:r>
            <a:endParaRPr dirty="0"/>
          </a:p>
        </p:txBody>
      </p:sp>
      <p:sp>
        <p:nvSpPr>
          <p:cNvPr id="693" name="Google Shape;693;p41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K&amp;R Malloc/Free Implementation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malloc()</a:t>
            </a:r>
            <a:r>
              <a:rPr lang="en-US" sz="2000" dirty="0"/>
              <a:t> searches the free list for a block that is big enough.  If none is found, more memory is requested from the operating system. If what it gets can’t satisfy the request, it fails.</a:t>
            </a:r>
            <a:endParaRPr dirty="0"/>
          </a:p>
          <a:p>
            <a:pPr marL="403845" lvl="0" indent="-342900" algn="l" rtl="0">
              <a:spcBef>
                <a:spcPts val="625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free()</a:t>
            </a:r>
            <a:r>
              <a:rPr lang="en-US" sz="2000" dirty="0"/>
              <a:t> checks if the blocks adjacent to the freed block are also free.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If so, adjacent free blocks are merged (</a:t>
            </a:r>
            <a:r>
              <a:rPr lang="en-US" sz="1800" b="1" dirty="0">
                <a:solidFill>
                  <a:srgbClr val="D8E156"/>
                </a:solidFill>
              </a:rPr>
              <a:t>coalesced</a:t>
            </a:r>
            <a:r>
              <a:rPr lang="en-US" sz="1800" dirty="0"/>
              <a:t>) into a single, larger free block.</a:t>
            </a:r>
            <a:endParaRPr dirty="0"/>
          </a:p>
          <a:p>
            <a:pPr marL="691111" lvl="1" indent="-285750" algn="l" rtl="0">
              <a:spcBef>
                <a:spcPts val="360"/>
              </a:spcBef>
              <a:spcAft>
                <a:spcPts val="0"/>
              </a:spcAft>
              <a:buClr>
                <a:srgbClr val="C5DBC3"/>
              </a:buClr>
              <a:buSzPts val="1620"/>
              <a:buFont typeface="Arial" panose="020B0604020202020204" pitchFamily="34" charset="0"/>
              <a:buChar char="•"/>
            </a:pPr>
            <a:r>
              <a:rPr lang="en-US" sz="1800" dirty="0"/>
              <a:t>Otherwise, freed block is just added to the free list.</a:t>
            </a:r>
            <a:endParaRPr dirty="0"/>
          </a:p>
        </p:txBody>
      </p:sp>
      <p:sp>
        <p:nvSpPr>
          <p:cNvPr id="699" name="Google Shape;699;p42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K&amp;R Malloc/Free Implementation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403845" lvl="0" indent="-342900" algn="l" rtl="0">
              <a:spcBef>
                <a:spcPts val="0"/>
              </a:spcBef>
              <a:spcAft>
                <a:spcPts val="0"/>
              </a:spcAft>
              <a:buSzPts val="2280"/>
              <a:buFont typeface="Arial" panose="020B0604020202020204" pitchFamily="34" charset="0"/>
              <a:buChar char="•"/>
            </a:pPr>
            <a:r>
              <a:rPr lang="en-US" sz="2400" dirty="0"/>
              <a:t>If there are multiple free blocks of memory that are big enough for some request, how do we choose which one to use?</a:t>
            </a:r>
            <a:endParaRPr dirty="0"/>
          </a:p>
          <a:p>
            <a:pPr marL="748260" lvl="1" algn="l" rtl="0">
              <a:spcBef>
                <a:spcPts val="400"/>
              </a:spcBef>
              <a:spcAft>
                <a:spcPts val="0"/>
              </a:spcAft>
              <a:buClr>
                <a:srgbClr val="D8E15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8E156"/>
                </a:solidFill>
              </a:rPr>
              <a:t>best-fit</a:t>
            </a:r>
            <a:r>
              <a:rPr lang="en-US" sz="2000" dirty="0"/>
              <a:t>: choose the smallest block that is big enough for the request.</a:t>
            </a:r>
            <a:endParaRPr dirty="0"/>
          </a:p>
          <a:p>
            <a:pPr marL="748260" lvl="1" algn="l" rtl="0">
              <a:spcBef>
                <a:spcPts val="400"/>
              </a:spcBef>
              <a:spcAft>
                <a:spcPts val="0"/>
              </a:spcAft>
              <a:buClr>
                <a:srgbClr val="D8E15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8E156"/>
                </a:solidFill>
              </a:rPr>
              <a:t>first-fit</a:t>
            </a:r>
            <a:r>
              <a:rPr lang="en-US" sz="2000" dirty="0"/>
              <a:t>: choose the first block we see that is big enough.</a:t>
            </a:r>
            <a:endParaRPr dirty="0"/>
          </a:p>
          <a:p>
            <a:pPr marL="748260" lvl="1" algn="l" rtl="0">
              <a:spcBef>
                <a:spcPts val="400"/>
              </a:spcBef>
              <a:spcAft>
                <a:spcPts val="0"/>
              </a:spcAft>
              <a:buClr>
                <a:srgbClr val="D8E15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8E156"/>
                </a:solidFill>
              </a:rPr>
              <a:t>next-fit</a:t>
            </a:r>
            <a:r>
              <a:rPr lang="en-US" sz="2000" dirty="0"/>
              <a:t>: like first-fit, but remember where we finished searching and resume searching from there.</a:t>
            </a:r>
            <a:endParaRPr dirty="0"/>
          </a:p>
        </p:txBody>
      </p:sp>
      <p:sp>
        <p:nvSpPr>
          <p:cNvPr id="705" name="Google Shape;705;p43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Choosing a block in </a:t>
            </a:r>
            <a:r>
              <a:rPr lang="en-US" b="0">
                <a:solidFill>
                  <a:srgbClr val="FFC115"/>
                </a:solidFill>
                <a:latin typeface="Consolas"/>
                <a:ea typeface="Consolas"/>
                <a:cs typeface="Consolas"/>
                <a:sym typeface="Consolas"/>
              </a:rPr>
              <a:t>malloc()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9ED9AAF-D258-C4D1-045E-001A43A810C1}"/>
              </a:ext>
            </a:extLst>
          </p:cNvPr>
          <p:cNvGraphicFramePr>
            <a:graphicFrameLocks noGrp="1"/>
          </p:cNvGraphicFramePr>
          <p:nvPr/>
        </p:nvGraphicFramePr>
        <p:xfrm>
          <a:off x="5133976" y="819150"/>
          <a:ext cx="3581400" cy="4114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6020">
                  <a:extLst>
                    <a:ext uri="{9D8B030D-6E8A-4147-A177-3AD203B41FA5}">
                      <a16:colId xmlns:a16="http://schemas.microsoft.com/office/drawing/2014/main" val="211531092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2814873413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4113478966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2143583495"/>
                    </a:ext>
                  </a:extLst>
                </a:gridCol>
                <a:gridCol w="618845">
                  <a:extLst>
                    <a:ext uri="{9D8B030D-6E8A-4147-A177-3AD203B41FA5}">
                      <a16:colId xmlns:a16="http://schemas.microsoft.com/office/drawing/2014/main" val="120073473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r"/>
                      <a:endParaRPr lang="en-US" sz="1200" b="0" i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38281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/>
                      <a:r>
                        <a:rPr lang="en-US" sz="1200" b="0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0xFFFFFFFC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int32_t *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25229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0xFFFFFFF8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short *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10424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0xFFFFFFF4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char *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9819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0xFFFFFFF0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259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0xFFFFFFEC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228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0xFFFFFFE8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4712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60726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0x0C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94123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0x08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47107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0x04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929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16840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AEA0-6E28-2B88-A28B-77C5A3CF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1" y="681037"/>
            <a:ext cx="4944405" cy="4024313"/>
          </a:xfrm>
        </p:spPr>
        <p:txBody>
          <a:bodyPr>
            <a:noAutofit/>
          </a:bodyPr>
          <a:lstStyle/>
          <a:p>
            <a:r>
              <a:rPr lang="en-US" sz="2000" dirty="0"/>
              <a:t>We often want </a:t>
            </a:r>
            <a:r>
              <a:rPr lang="en-US" sz="2000" dirty="0">
                <a:solidFill>
                  <a:srgbClr val="D8E156"/>
                </a:solidFill>
              </a:rPr>
              <a:t>“word alignment”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Some processors will not allow you to address </a:t>
            </a:r>
            <a:r>
              <a:rPr lang="en-US" sz="1800" b="1" dirty="0"/>
              <a:t>32b</a:t>
            </a:r>
            <a:r>
              <a:rPr lang="en-US" sz="1800" dirty="0"/>
              <a:t> values without being on</a:t>
            </a:r>
            <a:br>
              <a:rPr lang="en-US" sz="1800" dirty="0"/>
            </a:br>
            <a:r>
              <a:rPr lang="en-US" sz="1800" b="1" dirty="0"/>
              <a:t>4-byte</a:t>
            </a:r>
            <a:r>
              <a:rPr lang="en-US" sz="1800" dirty="0"/>
              <a:t> boundaries.</a:t>
            </a:r>
          </a:p>
          <a:p>
            <a:pPr lvl="1"/>
            <a:r>
              <a:rPr lang="en-US" sz="1800" dirty="0"/>
              <a:t>Others will just be very slow if you try to access “unaligned” memory.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418F9-8764-D8CE-54F0-2540C806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Alignment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D52FD-6BB6-04E3-6F33-FF4DA1E2CDBE}"/>
              </a:ext>
            </a:extLst>
          </p:cNvPr>
          <p:cNvSpPr txBox="1"/>
          <p:nvPr/>
        </p:nvSpPr>
        <p:spPr>
          <a:xfrm>
            <a:off x="7510234" y="2571750"/>
            <a:ext cx="1205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" charset="-128"/>
              </a:rPr>
              <a:t>16-bit short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B66A6-38A6-431A-2A3B-EE30828FE71F}"/>
              </a:ext>
            </a:extLst>
          </p:cNvPr>
          <p:cNvSpPr txBox="1"/>
          <p:nvPr/>
        </p:nvSpPr>
        <p:spPr>
          <a:xfrm>
            <a:off x="8100412" y="2852351"/>
            <a:ext cx="6149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" charset="-128"/>
              </a:rPr>
              <a:t>8-bit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" charset="-128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" charset="-128"/>
              </a:rPr>
              <a:t>char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BC640-30BA-C3D3-490B-88223D05CA98}"/>
              </a:ext>
            </a:extLst>
          </p:cNvPr>
          <p:cNvSpPr txBox="1"/>
          <p:nvPr/>
        </p:nvSpPr>
        <p:spPr>
          <a:xfrm>
            <a:off x="6266991" y="2218551"/>
            <a:ext cx="2448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-1" charset="0"/>
                <a:ea typeface="ＭＳ Ｐゴシック" pitchFamily="-1" charset="-128"/>
              </a:rPr>
              <a:t>32-bit integer stored in four bytes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01CDE-412F-996D-8646-FD0481CFD434}"/>
              </a:ext>
            </a:extLst>
          </p:cNvPr>
          <p:cNvSpPr txBox="1"/>
          <p:nvPr/>
        </p:nvSpPr>
        <p:spPr>
          <a:xfrm>
            <a:off x="5277111" y="119076"/>
            <a:ext cx="179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C016"/>
                </a:solidFill>
                <a:effectLst/>
                <a:uLnTx/>
                <a:uFillTx/>
                <a:latin typeface="Calibri"/>
                <a:ea typeface="ＭＳ Ｐゴシック" pitchFamily="-1" charset="-128"/>
              </a:rPr>
              <a:t>Read for HW01</a:t>
            </a:r>
          </a:p>
        </p:txBody>
      </p:sp>
    </p:spTree>
    <p:extLst>
      <p:ext uri="{BB962C8B-B14F-4D97-AF65-F5344CB8AC3E}">
        <p14:creationId xmlns:p14="http://schemas.microsoft.com/office/powerpoint/2010/main" val="32724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94240-2473-66F7-7F7F-64B9BF0B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2" y="681037"/>
            <a:ext cx="6058828" cy="4024313"/>
          </a:xfrm>
        </p:spPr>
        <p:txBody>
          <a:bodyPr/>
          <a:lstStyle/>
          <a:p>
            <a:r>
              <a:rPr lang="en-US" sz="2400" dirty="0"/>
              <a:t>A “struct</a:t>
            </a:r>
            <a:r>
              <a:rPr lang="en-US" dirty="0"/>
              <a:t>”</a:t>
            </a:r>
            <a:r>
              <a:rPr lang="en-US" sz="2400" dirty="0"/>
              <a:t> is really an instruction to C on how to arrange a bunch of bytes in a bucket.</a:t>
            </a:r>
          </a:p>
          <a:p>
            <a:pPr lvl="1"/>
            <a:r>
              <a:rPr lang="en-US" sz="2000" dirty="0"/>
              <a:t>Structs provide enough space for the data.</a:t>
            </a:r>
          </a:p>
          <a:p>
            <a:pPr lvl="1"/>
            <a:r>
              <a:rPr lang="en-US" sz="2000" dirty="0"/>
              <a:t>C compilers often </a:t>
            </a:r>
            <a:r>
              <a:rPr lang="en-US" sz="2000" b="1" dirty="0">
                <a:solidFill>
                  <a:srgbClr val="D8E156"/>
                </a:solidFill>
              </a:rPr>
              <a:t>align</a:t>
            </a:r>
            <a:r>
              <a:rPr lang="en-US" sz="2000" dirty="0"/>
              <a:t> the data with </a:t>
            </a:r>
            <a:r>
              <a:rPr lang="en-US" sz="2000" b="1" dirty="0">
                <a:solidFill>
                  <a:srgbClr val="D8E156"/>
                </a:solidFill>
              </a:rPr>
              <a:t>padding</a:t>
            </a:r>
            <a:r>
              <a:rPr lang="en-US" sz="2000" dirty="0"/>
              <a:t>.</a:t>
            </a:r>
            <a:endParaRPr lang="en-US" sz="2000" b="1" dirty="0">
              <a:solidFill>
                <a:srgbClr val="D8E156"/>
              </a:solidFill>
            </a:endParaRPr>
          </a:p>
          <a:p>
            <a:pPr marL="40536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For this struct, the actual layout on a 32b architecture would be as follows.</a:t>
            </a:r>
          </a:p>
          <a:p>
            <a:pPr lvl="2"/>
            <a:r>
              <a:rPr lang="en-US" sz="1812" dirty="0"/>
              <a:t>Note the 3 bytes of padding</a:t>
            </a:r>
          </a:p>
          <a:p>
            <a:pPr lvl="2"/>
            <a:r>
              <a:rPr lang="en-US" sz="1812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12" dirty="0">
                <a:latin typeface="Consolas" panose="020B0609020204030204" pitchFamily="49" charset="0"/>
                <a:cs typeface="Consolas" panose="020B0609020204030204" pitchFamily="49" charset="0"/>
              </a:rPr>
              <a:t>(struct foo) == 12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6FAE5-75C2-7B3A-15D9-DF4EF54E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Structures, Revisited, Again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EE623A-0D08-711F-023D-90BC66488C79}"/>
              </a:ext>
            </a:extLst>
          </p:cNvPr>
          <p:cNvGraphicFramePr>
            <a:graphicFrameLocks noGrp="1"/>
          </p:cNvGraphicFramePr>
          <p:nvPr/>
        </p:nvGraphicFramePr>
        <p:xfrm>
          <a:off x="6478760" y="3028950"/>
          <a:ext cx="2487168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1792">
                  <a:extLst>
                    <a:ext uri="{9D8B030D-6E8A-4147-A177-3AD203B41FA5}">
                      <a16:colId xmlns:a16="http://schemas.microsoft.com/office/drawing/2014/main" val="928318716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2500530105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1594699374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141784781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5033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61269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58056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8041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446F5A-E764-F601-4A3F-15A2E5738EF1}"/>
              </a:ext>
            </a:extLst>
          </p:cNvPr>
          <p:cNvSpPr txBox="1"/>
          <p:nvPr/>
        </p:nvSpPr>
        <p:spPr>
          <a:xfrm>
            <a:off x="6447599" y="3762844"/>
            <a:ext cx="7129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EE2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unused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F1250-A74F-DAF3-AE66-5C980FE488AB}"/>
              </a:ext>
            </a:extLst>
          </p:cNvPr>
          <p:cNvSpPr txBox="1"/>
          <p:nvPr/>
        </p:nvSpPr>
        <p:spPr>
          <a:xfrm>
            <a:off x="7073497" y="3409950"/>
            <a:ext cx="1297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4 bytes for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92909-857E-400D-085E-B450029753CA}"/>
              </a:ext>
            </a:extLst>
          </p:cNvPr>
          <p:cNvSpPr txBox="1"/>
          <p:nvPr/>
        </p:nvSpPr>
        <p:spPr>
          <a:xfrm>
            <a:off x="7073497" y="4095750"/>
            <a:ext cx="1297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4 bytes for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319B8-32B7-BE9C-7E2C-1B402CC5E4E7}"/>
              </a:ext>
            </a:extLst>
          </p:cNvPr>
          <p:cNvSpPr txBox="1"/>
          <p:nvPr/>
        </p:nvSpPr>
        <p:spPr>
          <a:xfrm>
            <a:off x="7073115" y="3762844"/>
            <a:ext cx="7129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EE2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unused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731BB-53F5-10A0-733B-9A94EE1CFE5D}"/>
              </a:ext>
            </a:extLst>
          </p:cNvPr>
          <p:cNvSpPr txBox="1"/>
          <p:nvPr/>
        </p:nvSpPr>
        <p:spPr>
          <a:xfrm>
            <a:off x="7657349" y="3762844"/>
            <a:ext cx="7129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BEE2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unused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901B0-64FA-C497-E4A5-23E91A60FF89}"/>
              </a:ext>
            </a:extLst>
          </p:cNvPr>
          <p:cNvSpPr txBox="1"/>
          <p:nvPr/>
        </p:nvSpPr>
        <p:spPr>
          <a:xfrm>
            <a:off x="8294586" y="3680252"/>
            <a:ext cx="71290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itchFamily="-1" charset="-128"/>
                <a:cs typeface="Consolas" panose="020B0609020204030204" pitchFamily="49" charset="0"/>
              </a:rPr>
              <a:t>1 byte for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9D1B1-C71C-8A61-AE1A-A02D063010CF}"/>
              </a:ext>
            </a:extLst>
          </p:cNvPr>
          <p:cNvSpPr txBox="1"/>
          <p:nvPr/>
        </p:nvSpPr>
        <p:spPr>
          <a:xfrm>
            <a:off x="6400800" y="1205474"/>
            <a:ext cx="22044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25"/>
              </a:spcBef>
              <a:spcAft>
                <a:spcPct val="0"/>
              </a:spcAft>
              <a:buClr>
                <a:srgbClr val="E4DDD2"/>
              </a:buClr>
              <a:buSzPct val="95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struct foo {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25"/>
              </a:spcBef>
              <a:spcAft>
                <a:spcPct val="0"/>
              </a:spcAft>
              <a:buClr>
                <a:srgbClr val="E4DDD2"/>
              </a:buClr>
              <a:buSzPct val="95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int32_t a;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25"/>
              </a:spcBef>
              <a:spcAft>
                <a:spcPct val="0"/>
              </a:spcAft>
              <a:buClr>
                <a:srgbClr val="E4DDD2"/>
              </a:buClr>
              <a:buSzPct val="95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char b;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25"/>
              </a:spcBef>
              <a:spcAft>
                <a:spcPct val="0"/>
              </a:spcAft>
              <a:buClr>
                <a:srgbClr val="E4DDD2"/>
              </a:buClr>
              <a:buSzPct val="95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struct foo *c;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625"/>
              </a:spcBef>
              <a:spcAft>
                <a:spcPct val="0"/>
              </a:spcAft>
              <a:buClr>
                <a:srgbClr val="E4DDD2"/>
              </a:buClr>
              <a:buSzPct val="95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EC016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-1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3A98B-0154-279A-BCF3-3B3FF0DF7296}"/>
              </a:ext>
            </a:extLst>
          </p:cNvPr>
          <p:cNvSpPr txBox="1"/>
          <p:nvPr/>
        </p:nvSpPr>
        <p:spPr>
          <a:xfrm>
            <a:off x="5895100" y="4697862"/>
            <a:ext cx="235603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pitchFamily="-1" charset="-128"/>
              </a:rPr>
              <a:t>More: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pitchFamily="-1" charset="-128"/>
              </a:rPr>
              <a:t>StackOverflow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pitchFamily="-1" charset="-128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pitchFamily="-1" charset="-128"/>
                <a:hlinkClick r:id="rId3"/>
              </a:rPr>
              <a:t>post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/>
              <a:ea typeface="ＭＳ Ｐゴシック" pitchFamily="-1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7D40F-385B-B3D3-9898-91E8CEAE7FFA}"/>
              </a:ext>
            </a:extLst>
          </p:cNvPr>
          <p:cNvSpPr txBox="1"/>
          <p:nvPr/>
        </p:nvSpPr>
        <p:spPr>
          <a:xfrm>
            <a:off x="5277111" y="119076"/>
            <a:ext cx="179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C016"/>
                </a:solidFill>
                <a:effectLst/>
                <a:uLnTx/>
                <a:uFillTx/>
                <a:latin typeface="Calibri"/>
                <a:ea typeface="ＭＳ Ｐゴシック" pitchFamily="-1" charset="-128"/>
              </a:rPr>
              <a:t>Read for HW01</a:t>
            </a:r>
          </a:p>
        </p:txBody>
      </p:sp>
    </p:spTree>
    <p:extLst>
      <p:ext uri="{BB962C8B-B14F-4D97-AF65-F5344CB8AC3E}">
        <p14:creationId xmlns:p14="http://schemas.microsoft.com/office/powerpoint/2010/main" val="251881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ENIAC (1946) to EDSAC (1949)</a:t>
            </a:r>
            <a:endParaRPr/>
          </a:p>
        </p:txBody>
      </p:sp>
      <p:pic>
        <p:nvPicPr>
          <p:cNvPr id="109" name="Google Shape;109;p2" descr="Eniac.jpg"/>
          <p:cNvPicPr preferRelativeResize="0"/>
          <p:nvPr/>
        </p:nvPicPr>
        <p:blipFill rotWithShape="1">
          <a:blip r:embed="rId3">
            <a:alphaModFix/>
          </a:blip>
          <a:srcRect t="5757" b="5756"/>
          <a:stretch/>
        </p:blipFill>
        <p:spPr>
          <a:xfrm>
            <a:off x="561475" y="895350"/>
            <a:ext cx="3352800" cy="2267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152400" y="3162469"/>
            <a:ext cx="4833068" cy="184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695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4DDD2"/>
              </a:buClr>
              <a:buSzPts val="152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ENIAC: First Electronic General-Purpose Computer </a:t>
            </a:r>
            <a:endParaRPr dirty="0"/>
          </a:p>
          <a:p>
            <a:pPr marL="367091" marR="0" lvl="0" indent="-306146" algn="l" rtl="0">
              <a:spcBef>
                <a:spcPts val="625"/>
              </a:spcBef>
              <a:spcAft>
                <a:spcPts val="0"/>
              </a:spcAft>
              <a:buClr>
                <a:srgbClr val="E4DDD2"/>
              </a:buClr>
              <a:buSzPts val="152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Needed 2-3 days to setup new program</a:t>
            </a:r>
            <a:endParaRPr dirty="0"/>
          </a:p>
          <a:p>
            <a:pPr marL="367091" marR="0" lvl="0" indent="-306146" algn="l" rtl="0">
              <a:spcBef>
                <a:spcPts val="625"/>
              </a:spcBef>
              <a:spcAft>
                <a:spcPts val="0"/>
              </a:spcAft>
              <a:buClr>
                <a:srgbClr val="E4DDD2"/>
              </a:buClr>
              <a:buSzPts val="152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Programmed with patch cords and switches</a:t>
            </a:r>
            <a:endParaRPr dirty="0"/>
          </a:p>
          <a:p>
            <a:pPr marL="691110" marR="0" lvl="1" indent="-285750" algn="l" rtl="0">
              <a:spcBef>
                <a:spcPts val="280"/>
              </a:spcBef>
              <a:spcAft>
                <a:spcPts val="0"/>
              </a:spcAft>
              <a:buClr>
                <a:srgbClr val="C5DBC3"/>
              </a:buClr>
              <a:buSzPts val="126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C5DBC3"/>
                </a:solidFill>
                <a:latin typeface="Calibri"/>
                <a:ea typeface="Calibri"/>
                <a:cs typeface="Calibri"/>
                <a:sym typeface="Calibri"/>
              </a:rPr>
              <a:t>At that time &amp; before, "computer" mostly referred to people who did calculations</a:t>
            </a:r>
            <a:endParaRPr dirty="0"/>
          </a:p>
          <a:p>
            <a:pPr marL="691110" marR="0" lvl="1" indent="-285750" algn="l" rtl="0">
              <a:spcBef>
                <a:spcPts val="280"/>
              </a:spcBef>
              <a:spcAft>
                <a:spcPts val="0"/>
              </a:spcAft>
              <a:buClr>
                <a:srgbClr val="C5DBC3"/>
              </a:buClr>
              <a:buSzPts val="126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C5DBC3"/>
                </a:solidFill>
                <a:latin typeface="Calibri"/>
                <a:ea typeface="Calibri"/>
                <a:cs typeface="Calibri"/>
                <a:sym typeface="Calibri"/>
              </a:rPr>
              <a:t>Mostly women! (See </a:t>
            </a:r>
            <a:r>
              <a:rPr lang="en-US" sz="1400" b="0" i="1" u="none" strike="noStrike" cap="none" dirty="0">
                <a:solidFill>
                  <a:srgbClr val="C5DBC3"/>
                </a:solidFill>
                <a:latin typeface="Calibri"/>
                <a:ea typeface="Calibri"/>
                <a:cs typeface="Calibri"/>
                <a:sym typeface="Calibri"/>
              </a:rPr>
              <a:t>Hidden Figures</a:t>
            </a:r>
            <a:r>
              <a:rPr lang="en-US" sz="1400" b="0" i="0" u="none" strike="noStrike" cap="none" dirty="0">
                <a:solidFill>
                  <a:srgbClr val="C5DBC3"/>
                </a:solidFill>
                <a:latin typeface="Calibri"/>
                <a:ea typeface="Calibri"/>
                <a:cs typeface="Calibri"/>
                <a:sym typeface="Calibri"/>
              </a:rPr>
              <a:t>, 2016)</a:t>
            </a:r>
            <a:endParaRPr dirty="0"/>
          </a:p>
        </p:txBody>
      </p:sp>
      <p:pic>
        <p:nvPicPr>
          <p:cNvPr id="111" name="Google Shape;111;p2" descr="image6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8551" y="885558"/>
            <a:ext cx="3228976" cy="2296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4876800" y="3162469"/>
            <a:ext cx="4172479" cy="138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695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4DDD2"/>
              </a:buClr>
              <a:buSzPts val="1520"/>
              <a:buFont typeface="Arial" panose="020B0604020202020204" pitchFamily="34" charset="0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EDSAC: First General </a:t>
            </a:r>
            <a:r>
              <a:rPr lang="en-US" sz="1600" b="0" i="0" u="none" strike="noStrike" cap="none">
                <a:solidFill>
                  <a:srgbClr val="D8E156"/>
                </a:solidFill>
                <a:latin typeface="Calibri"/>
                <a:ea typeface="Calibri"/>
                <a:cs typeface="Calibri"/>
                <a:sym typeface="Calibri"/>
              </a:rPr>
              <a:t>Stored-Program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  <a:p>
            <a:pPr marL="367091" marR="0" lvl="0" indent="-306146" algn="l" rtl="0">
              <a:spcBef>
                <a:spcPts val="625"/>
              </a:spcBef>
              <a:spcAft>
                <a:spcPts val="0"/>
              </a:spcAft>
              <a:buClr>
                <a:srgbClr val="E4DDD2"/>
              </a:buClr>
              <a:buSzPts val="1520"/>
              <a:buFont typeface="Arial" panose="020B0604020202020204" pitchFamily="34" charset="0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Programs held as </a:t>
            </a: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numbers in memory</a:t>
            </a:r>
            <a:endParaRPr/>
          </a:p>
          <a:p>
            <a:pPr marL="691110" marR="0" lvl="1" indent="-285750" algn="l" rtl="0">
              <a:spcBef>
                <a:spcPts val="280"/>
              </a:spcBef>
              <a:spcAft>
                <a:spcPts val="0"/>
              </a:spcAft>
              <a:buClr>
                <a:srgbClr val="C5DBC3"/>
              </a:buClr>
              <a:buSzPts val="1260"/>
              <a:buFont typeface="Arial" panose="020B0604020202020204" pitchFamily="34" charset="0"/>
              <a:buChar char="•"/>
            </a:pPr>
            <a:r>
              <a:rPr lang="en-US" sz="1400" b="0" i="0" u="none" strike="noStrike" cap="none">
                <a:solidFill>
                  <a:srgbClr val="C5DBC3"/>
                </a:solidFill>
                <a:latin typeface="Calibri"/>
                <a:ea typeface="Calibri"/>
                <a:cs typeface="Calibri"/>
                <a:sym typeface="Calibri"/>
              </a:rPr>
              <a:t>Revolution! Program is also data!</a:t>
            </a:r>
            <a:endParaRPr/>
          </a:p>
          <a:p>
            <a:pPr marL="367091" marR="0" lvl="0" indent="-306146" algn="l" rtl="0">
              <a:spcBef>
                <a:spcPts val="625"/>
              </a:spcBef>
              <a:spcAft>
                <a:spcPts val="0"/>
              </a:spcAft>
              <a:buClr>
                <a:srgbClr val="E4DDD2"/>
              </a:buClr>
              <a:buSzPts val="1520"/>
              <a:buFont typeface="Arial" panose="020B0604020202020204" pitchFamily="34" charset="0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35-bit binary </a:t>
            </a:r>
            <a:r>
              <a:rPr lang="en-US" sz="16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two’s complement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words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60945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>
                <a:solidFill>
                  <a:srgbClr val="D0940C"/>
                </a:solidFill>
                <a:latin typeface="Consolas"/>
                <a:ea typeface="Consolas"/>
                <a:cs typeface="Consolas"/>
                <a:sym typeface="Consolas"/>
              </a:rPr>
              <a:t>sizeof()</a:t>
            </a:r>
            <a:r>
              <a:rPr lang="en-US" sz="2000" b="1"/>
              <a:t>: compile-time operator; gives size in </a:t>
            </a:r>
            <a:r>
              <a:rPr lang="en-US" sz="2000" b="1">
                <a:solidFill>
                  <a:srgbClr val="D8E156"/>
                </a:solidFill>
              </a:rPr>
              <a:t>bytes</a:t>
            </a:r>
            <a:r>
              <a:rPr lang="en-US" sz="2000" b="1"/>
              <a:t> (of type or variable).</a:t>
            </a:r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gets printed?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304800" y="1416869"/>
            <a:ext cx="6223336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for this exercise, assume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shorts are 16b on a 64-bit architecture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mystery(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arr[],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len)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printf(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"%d "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len);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printf(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"%d\n"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(arr));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main()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nums[] = {1, 2, 3, 99, 100};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printf(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"%d "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(nums));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mystery(nums, 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(nums)/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AA7EF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7157004" y="1416869"/>
            <a:ext cx="175839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10 5 10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10 5 8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80 5 80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80 5 40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7027896" y="158234"/>
            <a:ext cx="18875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[Concept Check]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body" idx="1"/>
          </p:nvPr>
        </p:nvSpPr>
        <p:spPr>
          <a:xfrm>
            <a:off x="189571" y="681037"/>
            <a:ext cx="8525805" cy="402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60945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000">
                <a:solidFill>
                  <a:srgbClr val="D0940C"/>
                </a:solidFill>
                <a:latin typeface="Consolas"/>
                <a:ea typeface="Consolas"/>
                <a:cs typeface="Consolas"/>
                <a:sym typeface="Consolas"/>
              </a:rPr>
              <a:t>sizeof()</a:t>
            </a:r>
            <a:r>
              <a:rPr lang="en-US" sz="2000" b="1"/>
              <a:t>: compile-time operator; gives size in </a:t>
            </a:r>
            <a:r>
              <a:rPr lang="en-US" sz="2000" b="1">
                <a:solidFill>
                  <a:srgbClr val="D8E156"/>
                </a:solidFill>
              </a:rPr>
              <a:t>bytes</a:t>
            </a:r>
            <a:r>
              <a:rPr lang="en-US" sz="2000" b="1"/>
              <a:t> (of type or variable).</a:t>
            </a: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gets printed?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304800" y="1416869"/>
            <a:ext cx="6223336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for this exercise, assume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E156"/>
                </a:solidFill>
                <a:latin typeface="Consolas"/>
                <a:ea typeface="Consolas"/>
                <a:cs typeface="Consolas"/>
                <a:sym typeface="Consolas"/>
              </a:rPr>
              <a:t>// shorts are 16b on a 64-bit architecture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mystery(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arr[],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len)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printf(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"%d "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len);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printf(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"%d\n"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(arr));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main()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nums[] = {1, 2, 3, 99, 100};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printf(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"%d "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(nums));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mystery(nums, 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(nums)/</a:t>
            </a:r>
            <a:r>
              <a:rPr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BEE2"/>
                </a:solidFill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600">
                <a:solidFill>
                  <a:srgbClr val="AA7EF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7164346" y="1416869"/>
            <a:ext cx="175105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10 5 10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10 5 8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80 5 80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80 5 40</a:t>
            </a:r>
            <a:endParaRPr/>
          </a:p>
          <a:p>
            <a:pPr marL="465138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58"/>
              <a:buFont typeface="Calibri"/>
              <a:buAutoNum type="alphaUcPeriod"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/>
          </a:p>
        </p:txBody>
      </p:sp>
      <p:grpSp>
        <p:nvGrpSpPr>
          <p:cNvPr id="130" name="Google Shape;130;p4"/>
          <p:cNvGrpSpPr/>
          <p:nvPr/>
        </p:nvGrpSpPr>
        <p:grpSpPr>
          <a:xfrm>
            <a:off x="4215161" y="3143358"/>
            <a:ext cx="4624039" cy="695914"/>
            <a:chOff x="4215161" y="3143358"/>
            <a:chExt cx="4624039" cy="695914"/>
          </a:xfrm>
        </p:grpSpPr>
        <p:sp>
          <p:nvSpPr>
            <p:cNvPr id="131" name="Google Shape;131;p4"/>
            <p:cNvSpPr/>
            <p:nvPr/>
          </p:nvSpPr>
          <p:spPr>
            <a:xfrm>
              <a:off x="5763322" y="3143358"/>
              <a:ext cx="3075878" cy="695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BEE2"/>
                  </a:solidFill>
                  <a:latin typeface="Calibri"/>
                  <a:ea typeface="Calibri"/>
                  <a:cs typeface="Calibri"/>
                  <a:sym typeface="Calibri"/>
                </a:rPr>
                <a:t>In array’s declared scope, total array size.</a:t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215161" y="3412273"/>
              <a:ext cx="1282390" cy="412595"/>
            </a:xfrm>
            <a:custGeom>
              <a:avLst/>
              <a:gdLst/>
              <a:ahLst/>
              <a:cxnLst/>
              <a:rect l="l" t="t" r="r" b="b"/>
              <a:pathLst>
                <a:path w="1282390" h="412595" extrusionOk="0">
                  <a:moveTo>
                    <a:pt x="1282390" y="0"/>
                  </a:moveTo>
                  <a:cubicBezTo>
                    <a:pt x="1256371" y="7434"/>
                    <a:pt x="1230673" y="16105"/>
                    <a:pt x="1204332" y="22303"/>
                  </a:cubicBezTo>
                  <a:cubicBezTo>
                    <a:pt x="1167433" y="30985"/>
                    <a:pt x="1129594" y="35411"/>
                    <a:pt x="1092819" y="44605"/>
                  </a:cubicBezTo>
                  <a:lnTo>
                    <a:pt x="1048215" y="55756"/>
                  </a:lnTo>
                  <a:cubicBezTo>
                    <a:pt x="1025912" y="70624"/>
                    <a:pt x="989783" y="74932"/>
                    <a:pt x="981307" y="100361"/>
                  </a:cubicBezTo>
                  <a:cubicBezTo>
                    <a:pt x="956115" y="175940"/>
                    <a:pt x="991280" y="87065"/>
                    <a:pt x="914400" y="189571"/>
                  </a:cubicBezTo>
                  <a:cubicBezTo>
                    <a:pt x="903249" y="204439"/>
                    <a:pt x="894837" y="221828"/>
                    <a:pt x="880946" y="234176"/>
                  </a:cubicBezTo>
                  <a:cubicBezTo>
                    <a:pt x="834933" y="275077"/>
                    <a:pt x="826016" y="274789"/>
                    <a:pt x="780585" y="289932"/>
                  </a:cubicBezTo>
                  <a:cubicBezTo>
                    <a:pt x="684720" y="353842"/>
                    <a:pt x="806009" y="277221"/>
                    <a:pt x="713678" y="323386"/>
                  </a:cubicBezTo>
                  <a:cubicBezTo>
                    <a:pt x="701691" y="329380"/>
                    <a:pt x="692938" y="341450"/>
                    <a:pt x="680224" y="345688"/>
                  </a:cubicBezTo>
                  <a:cubicBezTo>
                    <a:pt x="658774" y="352838"/>
                    <a:pt x="635842" y="354880"/>
                    <a:pt x="613317" y="356839"/>
                  </a:cubicBezTo>
                  <a:cubicBezTo>
                    <a:pt x="550255" y="362323"/>
                    <a:pt x="486936" y="364273"/>
                    <a:pt x="423746" y="367990"/>
                  </a:cubicBezTo>
                  <a:lnTo>
                    <a:pt x="334537" y="390293"/>
                  </a:lnTo>
                  <a:cubicBezTo>
                    <a:pt x="319669" y="394010"/>
                    <a:pt x="305237" y="400639"/>
                    <a:pt x="289932" y="401444"/>
                  </a:cubicBezTo>
                  <a:lnTo>
                    <a:pt x="78059" y="412595"/>
                  </a:lnTo>
                  <a:lnTo>
                    <a:pt x="0" y="401444"/>
                  </a:lnTo>
                </a:path>
              </a:pathLst>
            </a:custGeom>
            <a:noFill/>
            <a:ln w="28575" cap="flat" cmpd="sng">
              <a:solidFill>
                <a:srgbClr val="00BEE2"/>
              </a:solidFill>
              <a:prstDash val="solid"/>
              <a:round/>
              <a:headEnd type="none" w="sm" len="sm"/>
              <a:tailEnd type="triangle" w="lg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4482790" y="3824868"/>
            <a:ext cx="4356410" cy="695914"/>
            <a:chOff x="4482790" y="3824868"/>
            <a:chExt cx="4356410" cy="695914"/>
          </a:xfrm>
        </p:grpSpPr>
        <p:sp>
          <p:nvSpPr>
            <p:cNvPr id="134" name="Google Shape;134;p4"/>
            <p:cNvSpPr/>
            <p:nvPr/>
          </p:nvSpPr>
          <p:spPr>
            <a:xfrm>
              <a:off x="5486400" y="3824868"/>
              <a:ext cx="3352800" cy="695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 array’s declared scope,</a:t>
              </a:r>
              <a:br>
                <a:rPr lang="en-US" sz="20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# elements in array.</a:t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482790" y="4170556"/>
              <a:ext cx="1929161" cy="334537"/>
            </a:xfrm>
            <a:custGeom>
              <a:avLst/>
              <a:gdLst/>
              <a:ahLst/>
              <a:cxnLst/>
              <a:rect l="l" t="t" r="r" b="b"/>
              <a:pathLst>
                <a:path w="1929161" h="334537" extrusionOk="0">
                  <a:moveTo>
                    <a:pt x="1929161" y="156117"/>
                  </a:moveTo>
                  <a:cubicBezTo>
                    <a:pt x="1884556" y="170985"/>
                    <a:pt x="1840961" y="189319"/>
                    <a:pt x="1795347" y="200722"/>
                  </a:cubicBezTo>
                  <a:cubicBezTo>
                    <a:pt x="1780479" y="204439"/>
                    <a:pt x="1765478" y="207663"/>
                    <a:pt x="1750742" y="211873"/>
                  </a:cubicBezTo>
                  <a:cubicBezTo>
                    <a:pt x="1739440" y="215102"/>
                    <a:pt x="1728763" y="220474"/>
                    <a:pt x="1717288" y="223024"/>
                  </a:cubicBezTo>
                  <a:cubicBezTo>
                    <a:pt x="1633081" y="241737"/>
                    <a:pt x="1654780" y="225274"/>
                    <a:pt x="1561171" y="256478"/>
                  </a:cubicBezTo>
                  <a:lnTo>
                    <a:pt x="1494264" y="278781"/>
                  </a:lnTo>
                  <a:cubicBezTo>
                    <a:pt x="1483113" y="282498"/>
                    <a:pt x="1472500" y="288702"/>
                    <a:pt x="1460810" y="289932"/>
                  </a:cubicBezTo>
                  <a:lnTo>
                    <a:pt x="1248937" y="312234"/>
                  </a:lnTo>
                  <a:cubicBezTo>
                    <a:pt x="1145368" y="322591"/>
                    <a:pt x="1087695" y="326353"/>
                    <a:pt x="981308" y="334537"/>
                  </a:cubicBezTo>
                  <a:lnTo>
                    <a:pt x="635620" y="323385"/>
                  </a:lnTo>
                  <a:cubicBezTo>
                    <a:pt x="605691" y="321850"/>
                    <a:pt x="575970" y="317161"/>
                    <a:pt x="546410" y="312234"/>
                  </a:cubicBezTo>
                  <a:cubicBezTo>
                    <a:pt x="483836" y="301805"/>
                    <a:pt x="521380" y="303189"/>
                    <a:pt x="468351" y="289932"/>
                  </a:cubicBezTo>
                  <a:cubicBezTo>
                    <a:pt x="449963" y="285335"/>
                    <a:pt x="431180" y="282498"/>
                    <a:pt x="412595" y="278781"/>
                  </a:cubicBezTo>
                  <a:cubicBezTo>
                    <a:pt x="401444" y="271347"/>
                    <a:pt x="391389" y="261921"/>
                    <a:pt x="379142" y="256478"/>
                  </a:cubicBezTo>
                  <a:cubicBezTo>
                    <a:pt x="357659" y="246930"/>
                    <a:pt x="334537" y="241610"/>
                    <a:pt x="312234" y="234176"/>
                  </a:cubicBezTo>
                  <a:cubicBezTo>
                    <a:pt x="301083" y="230459"/>
                    <a:pt x="288561" y="229544"/>
                    <a:pt x="278781" y="223024"/>
                  </a:cubicBezTo>
                  <a:lnTo>
                    <a:pt x="245327" y="200722"/>
                  </a:lnTo>
                  <a:cubicBezTo>
                    <a:pt x="237893" y="189571"/>
                    <a:pt x="233490" y="175640"/>
                    <a:pt x="223025" y="167268"/>
                  </a:cubicBezTo>
                  <a:cubicBezTo>
                    <a:pt x="213846" y="159925"/>
                    <a:pt x="200085" y="161374"/>
                    <a:pt x="189571" y="156117"/>
                  </a:cubicBezTo>
                  <a:cubicBezTo>
                    <a:pt x="177584" y="150124"/>
                    <a:pt x="167753" y="140464"/>
                    <a:pt x="156117" y="133815"/>
                  </a:cubicBezTo>
                  <a:cubicBezTo>
                    <a:pt x="141684" y="125568"/>
                    <a:pt x="125039" y="121174"/>
                    <a:pt x="111512" y="111512"/>
                  </a:cubicBezTo>
                  <a:cubicBezTo>
                    <a:pt x="98680" y="102346"/>
                    <a:pt x="90174" y="88155"/>
                    <a:pt x="78059" y="78059"/>
                  </a:cubicBezTo>
                  <a:cubicBezTo>
                    <a:pt x="67763" y="69479"/>
                    <a:pt x="55756" y="63190"/>
                    <a:pt x="44605" y="55756"/>
                  </a:cubicBezTo>
                  <a:cubicBezTo>
                    <a:pt x="37171" y="44605"/>
                    <a:pt x="30675" y="32768"/>
                    <a:pt x="22303" y="22303"/>
                  </a:cubicBezTo>
                  <a:cubicBezTo>
                    <a:pt x="15735" y="14093"/>
                    <a:pt x="0" y="0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lg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36" name="Google Shape;136;p4"/>
          <p:cNvGrpSpPr/>
          <p:nvPr/>
        </p:nvGrpSpPr>
        <p:grpSpPr>
          <a:xfrm>
            <a:off x="4188664" y="2419350"/>
            <a:ext cx="2745536" cy="695914"/>
            <a:chOff x="3947532" y="2179806"/>
            <a:chExt cx="2745536" cy="695914"/>
          </a:xfrm>
        </p:grpSpPr>
        <p:sp>
          <p:nvSpPr>
            <p:cNvPr id="137" name="Google Shape;137;p4"/>
            <p:cNvSpPr/>
            <p:nvPr/>
          </p:nvSpPr>
          <p:spPr>
            <a:xfrm>
              <a:off x="4413455" y="2179806"/>
              <a:ext cx="2279613" cy="695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6DBC3"/>
                  </a:solidFill>
                  <a:latin typeface="Calibri"/>
                  <a:ea typeface="Calibri"/>
                  <a:cs typeface="Calibri"/>
                  <a:sym typeface="Calibri"/>
                </a:rPr>
                <a:t>Array has decayed to a pointer</a:t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947532" y="2352907"/>
              <a:ext cx="1137424" cy="338015"/>
            </a:xfrm>
            <a:custGeom>
              <a:avLst/>
              <a:gdLst/>
              <a:ahLst/>
              <a:cxnLst/>
              <a:rect l="l" t="t" r="r" b="b"/>
              <a:pathLst>
                <a:path w="1137424" h="338015" extrusionOk="0">
                  <a:moveTo>
                    <a:pt x="1137424" y="301083"/>
                  </a:moveTo>
                  <a:cubicBezTo>
                    <a:pt x="1115122" y="308517"/>
                    <a:pt x="1093324" y="317684"/>
                    <a:pt x="1070517" y="323386"/>
                  </a:cubicBezTo>
                  <a:cubicBezTo>
                    <a:pt x="925717" y="359586"/>
                    <a:pt x="704294" y="317908"/>
                    <a:pt x="602166" y="312234"/>
                  </a:cubicBezTo>
                  <a:cubicBezTo>
                    <a:pt x="536443" y="290327"/>
                    <a:pt x="601259" y="315850"/>
                    <a:pt x="524107" y="267630"/>
                  </a:cubicBezTo>
                  <a:cubicBezTo>
                    <a:pt x="510010" y="258820"/>
                    <a:pt x="492801" y="255301"/>
                    <a:pt x="479502" y="245327"/>
                  </a:cubicBezTo>
                  <a:cubicBezTo>
                    <a:pt x="366788" y="160791"/>
                    <a:pt x="498256" y="232401"/>
                    <a:pt x="390292" y="178420"/>
                  </a:cubicBezTo>
                  <a:cubicBezTo>
                    <a:pt x="320842" y="108967"/>
                    <a:pt x="421385" y="202864"/>
                    <a:pt x="334536" y="144966"/>
                  </a:cubicBezTo>
                  <a:cubicBezTo>
                    <a:pt x="321415" y="136219"/>
                    <a:pt x="314204" y="120261"/>
                    <a:pt x="301083" y="111513"/>
                  </a:cubicBezTo>
                  <a:cubicBezTo>
                    <a:pt x="291303" y="104993"/>
                    <a:pt x="277904" y="106070"/>
                    <a:pt x="267629" y="100361"/>
                  </a:cubicBezTo>
                  <a:cubicBezTo>
                    <a:pt x="244198" y="87344"/>
                    <a:pt x="224696" y="67743"/>
                    <a:pt x="200722" y="55756"/>
                  </a:cubicBezTo>
                  <a:cubicBezTo>
                    <a:pt x="135085" y="22938"/>
                    <a:pt x="171894" y="38714"/>
                    <a:pt x="89209" y="11152"/>
                  </a:cubicBezTo>
                  <a:cubicBezTo>
                    <a:pt x="78058" y="7435"/>
                    <a:pt x="67510" y="0"/>
                    <a:pt x="55756" y="0"/>
                  </a:cubicBez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C6DBC3"/>
              </a:solidFill>
              <a:prstDash val="solid"/>
              <a:round/>
              <a:headEnd type="none" w="sm" len="sm"/>
              <a:tailEnd type="triangle" w="lg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7027896" y="158234"/>
            <a:ext cx="18875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[Concept Check]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CS61C-ly-sp24">
  <a:themeElements>
    <a:clrScheme name="Custom 7">
      <a:dk1>
        <a:srgbClr val="000000"/>
      </a:dk1>
      <a:lt1>
        <a:srgbClr val="FFFFFF"/>
      </a:lt1>
      <a:dk2>
        <a:srgbClr val="002E5D"/>
      </a:dk2>
      <a:lt2>
        <a:srgbClr val="E5DCD1"/>
      </a:lt2>
      <a:accent1>
        <a:srgbClr val="00BDE2"/>
      </a:accent1>
      <a:accent2>
        <a:srgbClr val="C6DAC3"/>
      </a:accent2>
      <a:accent3>
        <a:srgbClr val="FEC016"/>
      </a:accent3>
      <a:accent4>
        <a:srgbClr val="D9E056"/>
      </a:accent4>
      <a:accent5>
        <a:srgbClr val="EB1379"/>
      </a:accent5>
      <a:accent6>
        <a:srgbClr val="A97EFA"/>
      </a:accent6>
      <a:hlink>
        <a:srgbClr val="93C9FE"/>
      </a:hlink>
      <a:folHlink>
        <a:srgbClr val="E5DC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S61C-ly-sp24">
  <a:themeElements>
    <a:clrScheme name="Custom 7">
      <a:dk1>
        <a:srgbClr val="000000"/>
      </a:dk1>
      <a:lt1>
        <a:srgbClr val="FFFFFF"/>
      </a:lt1>
      <a:dk2>
        <a:srgbClr val="002E5D"/>
      </a:dk2>
      <a:lt2>
        <a:srgbClr val="E5DCD1"/>
      </a:lt2>
      <a:accent1>
        <a:srgbClr val="00BDE2"/>
      </a:accent1>
      <a:accent2>
        <a:srgbClr val="C6DAC3"/>
      </a:accent2>
      <a:accent3>
        <a:srgbClr val="FEC016"/>
      </a:accent3>
      <a:accent4>
        <a:srgbClr val="D9E056"/>
      </a:accent4>
      <a:accent5>
        <a:srgbClr val="EB1379"/>
      </a:accent5>
      <a:accent6>
        <a:srgbClr val="A97EFA"/>
      </a:accent6>
      <a:hlink>
        <a:srgbClr val="93C9FE"/>
      </a:hlink>
      <a:folHlink>
        <a:srgbClr val="E5DCD1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noFill/>
        <a:ln w="28575">
          <a:solidFill>
            <a:schemeClr val="accent3"/>
          </a:solidFill>
          <a:headEnd type="none" w="med" len="med"/>
          <a:tailEnd type="triangle" w="lg" len="lg"/>
        </a:ln>
        <a:effectLst/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38100"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sz="2000" dirty="0" smtClean="0">
            <a:solidFill>
              <a:schemeClr val="accent3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S61C-ly-sp24" id="{18DB4327-FB13-A84B-9220-5240F4C906D7}" vid="{41F1921D-DAB9-614E-9755-29D5180FD67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5448</Words>
  <Application>Microsoft Macintosh PowerPoint</Application>
  <PresentationFormat>On-screen Show (16:9)</PresentationFormat>
  <Paragraphs>991</Paragraphs>
  <Slides>48</Slides>
  <Notes>48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Corbel</vt:lpstr>
      <vt:lpstr>Calibri</vt:lpstr>
      <vt:lpstr>Wingdings</vt:lpstr>
      <vt:lpstr>Gill Sans</vt:lpstr>
      <vt:lpstr>18 VAG Rounded Bold   07390</vt:lpstr>
      <vt:lpstr>Arial</vt:lpstr>
      <vt:lpstr>Helvetica Neue</vt:lpstr>
      <vt:lpstr>Wingdings 2</vt:lpstr>
      <vt:lpstr>Courier</vt:lpstr>
      <vt:lpstr>VAGRundschriftDLig</vt:lpstr>
      <vt:lpstr>Helvetica</vt:lpstr>
      <vt:lpstr>Noto Sans Symbols</vt:lpstr>
      <vt:lpstr>Consolas</vt:lpstr>
      <vt:lpstr>CS61C-ly-sp24</vt:lpstr>
      <vt:lpstr>1_CS61C-ly-sp24</vt:lpstr>
      <vt:lpstr>Memory (Mis)Management</vt:lpstr>
      <vt:lpstr>PowerPoint Presentation</vt:lpstr>
      <vt:lpstr>Memory and Addresses</vt:lpstr>
      <vt:lpstr>Endianness</vt:lpstr>
      <vt:lpstr>Word Alignment</vt:lpstr>
      <vt:lpstr>Structures, Revisited, Again</vt:lpstr>
      <vt:lpstr>From ENIAC (1946) to EDSAC (1949)</vt:lpstr>
      <vt:lpstr>What gets printed?</vt:lpstr>
      <vt:lpstr>What gets printed?</vt:lpstr>
      <vt:lpstr>PowerPoint Presentation</vt:lpstr>
      <vt:lpstr>C Program Address Space</vt:lpstr>
      <vt:lpstr>Where are variables allocated?</vt:lpstr>
      <vt:lpstr>PowerPoint Presentation</vt:lpstr>
      <vt:lpstr>The Stack</vt:lpstr>
      <vt:lpstr>The Stack is Last In, First Out (LIFO)</vt:lpstr>
      <vt:lpstr>Recall: Array Are Very Primitive</vt:lpstr>
      <vt:lpstr>Passing Pointers into the Stack</vt:lpstr>
      <vt:lpstr>PowerPoint Presentation</vt:lpstr>
      <vt:lpstr>What is the Heap?</vt:lpstr>
      <vt:lpstr>void *malloc(size_t n)</vt:lpstr>
      <vt:lpstr>void free(void *ptr)</vt:lpstr>
      <vt:lpstr>void *realloc(void *ptr, size_t size)</vt:lpstr>
      <vt:lpstr>PowerPoint Presentation</vt:lpstr>
      <vt:lpstr>Working with Memory</vt:lpstr>
      <vt:lpstr>Failure to free()</vt:lpstr>
      <vt:lpstr>Use after Free</vt:lpstr>
      <vt:lpstr>Double-Free...</vt:lpstr>
      <vt:lpstr>Forgetting realloc() Can Move Data</vt:lpstr>
      <vt:lpstr>Faulty Heap Management</vt:lpstr>
      <vt:lpstr>PowerPoint Presentation</vt:lpstr>
      <vt:lpstr>Faulty Heap Management</vt:lpstr>
      <vt:lpstr>Valgrind to the rescue!!!</vt:lpstr>
      <vt:lpstr>And in Conclusion…</vt:lpstr>
      <vt:lpstr>PowerPoint Presentation</vt:lpstr>
      <vt:lpstr>Linked List Example</vt:lpstr>
      <vt:lpstr>Linked List Example</vt:lpstr>
      <vt:lpstr>Linked List Example</vt:lpstr>
      <vt:lpstr>Linked List Example</vt:lpstr>
      <vt:lpstr>Linked List Example</vt:lpstr>
      <vt:lpstr>Linked List Example</vt:lpstr>
      <vt:lpstr>Linked List Example</vt:lpstr>
      <vt:lpstr>Linked List Example</vt:lpstr>
      <vt:lpstr>PowerPoint Presentation</vt:lpstr>
      <vt:lpstr>Heap Management Requirements</vt:lpstr>
      <vt:lpstr>Heap Management Example</vt:lpstr>
      <vt:lpstr>K&amp;R Malloc/Free Implementation</vt:lpstr>
      <vt:lpstr>K&amp;R Malloc/Free Implementation</vt:lpstr>
      <vt:lpstr>Choosing a block in malloc()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John Wawrzynek</dc:creator>
  <cp:lastModifiedBy>Dan Garcia</cp:lastModifiedBy>
  <cp:revision>8</cp:revision>
  <cp:lastPrinted>2024-09-01T04:20:32Z</cp:lastPrinted>
  <dcterms:created xsi:type="dcterms:W3CDTF">2017-01-19T01:41:28Z</dcterms:created>
  <dcterms:modified xsi:type="dcterms:W3CDTF">2024-09-06T18:15:31Z</dcterms:modified>
</cp:coreProperties>
</file>